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7" r:id="rId2"/>
    <p:sldId id="312" r:id="rId3"/>
    <p:sldId id="302" r:id="rId4"/>
    <p:sldId id="303" r:id="rId5"/>
    <p:sldId id="304" r:id="rId6"/>
    <p:sldId id="259" r:id="rId7"/>
    <p:sldId id="305" r:id="rId8"/>
    <p:sldId id="265" r:id="rId9"/>
    <p:sldId id="267" r:id="rId10"/>
    <p:sldId id="268" r:id="rId11"/>
    <p:sldId id="272" r:id="rId12"/>
    <p:sldId id="306" r:id="rId13"/>
    <p:sldId id="269" r:id="rId14"/>
    <p:sldId id="273" r:id="rId15"/>
    <p:sldId id="266" r:id="rId16"/>
    <p:sldId id="274" r:id="rId17"/>
    <p:sldId id="275" r:id="rId18"/>
    <p:sldId id="276" r:id="rId19"/>
    <p:sldId id="277" r:id="rId20"/>
    <p:sldId id="279" r:id="rId21"/>
    <p:sldId id="280" r:id="rId22"/>
    <p:sldId id="281" r:id="rId23"/>
    <p:sldId id="282" r:id="rId24"/>
    <p:sldId id="278" r:id="rId25"/>
    <p:sldId id="284" r:id="rId26"/>
    <p:sldId id="285" r:id="rId27"/>
    <p:sldId id="286" r:id="rId28"/>
    <p:sldId id="308" r:id="rId29"/>
    <p:sldId id="307" r:id="rId30"/>
    <p:sldId id="289" r:id="rId31"/>
    <p:sldId id="309" r:id="rId32"/>
    <p:sldId id="291" r:id="rId33"/>
    <p:sldId id="292" r:id="rId34"/>
    <p:sldId id="293" r:id="rId35"/>
    <p:sldId id="295" r:id="rId36"/>
    <p:sldId id="310" r:id="rId37"/>
    <p:sldId id="296" r:id="rId38"/>
    <p:sldId id="311" r:id="rId39"/>
    <p:sldId id="297" r:id="rId40"/>
    <p:sldId id="298" r:id="rId41"/>
    <p:sldId id="299" r:id="rId42"/>
    <p:sldId id="300" r:id="rId43"/>
    <p:sldId id="301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00"/>
    <a:srgbClr val="006600"/>
    <a:srgbClr val="4C0000"/>
    <a:srgbClr val="0000CC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41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image" Target="../media/image8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image" Target="../media/image48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image" Target="../media/image5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66D407-F3AF-405B-91CC-C21D40537247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9D6884-E4E0-45B1-847D-B544460C6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01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D6884-E4E0-45B1-847D-B544460C62B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62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BE123-89F4-4E50-84A1-C4F3CECCE59B}" type="datetimeFigureOut">
              <a:rPr lang="en-US" smtClean="0"/>
              <a:pPr/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B57D-08E6-4F5B-849F-7D44B67D303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BE123-89F4-4E50-84A1-C4F3CECCE59B}" type="datetimeFigureOut">
              <a:rPr lang="en-US" smtClean="0"/>
              <a:pPr/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B57D-08E6-4F5B-849F-7D44B67D303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BE123-89F4-4E50-84A1-C4F3CECCE59B}" type="datetimeFigureOut">
              <a:rPr lang="en-US" smtClean="0"/>
              <a:pPr/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B57D-08E6-4F5B-849F-7D44B67D303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CCCF80-7ECE-4B3E-8F6E-2B1545E47D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BE123-89F4-4E50-84A1-C4F3CECCE59B}" type="datetimeFigureOut">
              <a:rPr lang="en-US" smtClean="0"/>
              <a:pPr/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B57D-08E6-4F5B-849F-7D44B67D303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BE123-89F4-4E50-84A1-C4F3CECCE59B}" type="datetimeFigureOut">
              <a:rPr lang="en-US" smtClean="0"/>
              <a:pPr/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B57D-08E6-4F5B-849F-7D44B67D303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BE123-89F4-4E50-84A1-C4F3CECCE59B}" type="datetimeFigureOut">
              <a:rPr lang="en-US" smtClean="0"/>
              <a:pPr/>
              <a:t>3/28/2018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B57D-08E6-4F5B-849F-7D44B67D303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BE123-89F4-4E50-84A1-C4F3CECCE59B}" type="datetimeFigureOut">
              <a:rPr lang="en-US" smtClean="0"/>
              <a:pPr/>
              <a:t>3/28/2018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B57D-08E6-4F5B-849F-7D44B67D303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BE123-89F4-4E50-84A1-C4F3CECCE59B}" type="datetimeFigureOut">
              <a:rPr lang="en-US" smtClean="0"/>
              <a:pPr/>
              <a:t>3/28/2018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B57D-08E6-4F5B-849F-7D44B67D303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BE123-89F4-4E50-84A1-C4F3CECCE59B}" type="datetimeFigureOut">
              <a:rPr lang="en-US" smtClean="0"/>
              <a:pPr/>
              <a:t>3/28/2018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B57D-08E6-4F5B-849F-7D44B67D303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BE123-89F4-4E50-84A1-C4F3CECCE59B}" type="datetimeFigureOut">
              <a:rPr lang="en-US" smtClean="0"/>
              <a:pPr/>
              <a:t>3/28/2018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B57D-08E6-4F5B-849F-7D44B67D303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BE123-89F4-4E50-84A1-C4F3CECCE59B}" type="datetimeFigureOut">
              <a:rPr lang="en-US" smtClean="0"/>
              <a:pPr/>
              <a:t>3/28/2018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B57D-08E6-4F5B-849F-7D44B67D303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BE123-89F4-4E50-84A1-C4F3CECCE59B}" type="datetimeFigureOut">
              <a:rPr lang="en-US" smtClean="0"/>
              <a:pPr/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6B57D-08E6-4F5B-849F-7D44B67D303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2.emf"/><Relationship Id="rId4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38.jpe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9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48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2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5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66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83.e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8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304800" y="2362200"/>
            <a:ext cx="8382000" cy="132343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SECTION </a:t>
            </a:r>
            <a:r>
              <a:rPr lang="en-US" sz="4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IX </a:t>
            </a:r>
            <a:r>
              <a:rPr lang="en-US" sz="4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(CHAP. 22</a:t>
            </a:r>
            <a:r>
              <a:rPr lang="en-US" sz="4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)</a:t>
            </a:r>
            <a:endParaRPr lang="en-US" sz="4000" b="1" dirty="0">
              <a:effectLst>
                <a:outerShdw blurRad="38100" dist="38100" dir="2700000" algn="tl">
                  <a:srgbClr val="C0C0C0"/>
                </a:outerShdw>
              </a:effectLst>
              <a:latin typeface="Arial Black" panose="020B0A04020102020204" pitchFamily="34" charset="0"/>
            </a:endParaRPr>
          </a:p>
          <a:p>
            <a:pPr algn="ctr">
              <a:defRPr/>
            </a:pPr>
            <a:r>
              <a:rPr lang="en-US" sz="4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ALPHA PROTON CHEMISTRY</a:t>
            </a:r>
            <a:endParaRPr lang="en-US" sz="4000" b="1" dirty="0">
              <a:effectLst>
                <a:outerShdw blurRad="38100" dist="38100" dir="2700000" algn="tl">
                  <a:srgbClr val="C0C0C0"/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05000" y="152400"/>
            <a:ext cx="7010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solidFill>
                  <a:srgbClr val="006600"/>
                </a:solidFill>
              </a:rPr>
              <a:t>Rainer Ludwig </a:t>
            </a:r>
            <a:r>
              <a:rPr lang="en-US" b="1" dirty="0" err="1" smtClean="0">
                <a:solidFill>
                  <a:srgbClr val="006600"/>
                </a:solidFill>
              </a:rPr>
              <a:t>Claisen</a:t>
            </a:r>
            <a:r>
              <a:rPr lang="en-US" dirty="0" smtClean="0">
                <a:solidFill>
                  <a:srgbClr val="006600"/>
                </a:solidFill>
              </a:rPr>
              <a:t> (January 14, 1851 - January 5, 1930) </a:t>
            </a:r>
            <a:r>
              <a:rPr lang="en-US" dirty="0" smtClean="0">
                <a:solidFill>
                  <a:srgbClr val="0000CC"/>
                </a:solidFill>
              </a:rPr>
              <a:t>was a German chemist who developed condensations of carbonyls (</a:t>
            </a:r>
            <a:r>
              <a:rPr lang="en-US" dirty="0" err="1" smtClean="0">
                <a:solidFill>
                  <a:srgbClr val="0000CC"/>
                </a:solidFill>
              </a:rPr>
              <a:t>Claisen</a:t>
            </a:r>
            <a:r>
              <a:rPr lang="en-US" dirty="0" smtClean="0">
                <a:solidFill>
                  <a:srgbClr val="0000CC"/>
                </a:solidFill>
              </a:rPr>
              <a:t> condensation) and </a:t>
            </a:r>
            <a:r>
              <a:rPr lang="en-US" dirty="0" err="1" smtClean="0">
                <a:solidFill>
                  <a:srgbClr val="0000CC"/>
                </a:solidFill>
              </a:rPr>
              <a:t>sigmatropic</a:t>
            </a:r>
            <a:r>
              <a:rPr lang="en-US" dirty="0" smtClean="0">
                <a:solidFill>
                  <a:srgbClr val="0000CC"/>
                </a:solidFill>
              </a:rPr>
              <a:t> rearrangements.  </a:t>
            </a:r>
            <a:endParaRPr lang="en-US" dirty="0">
              <a:solidFill>
                <a:srgbClr val="0000CC"/>
              </a:solidFill>
            </a:endParaRPr>
          </a:p>
        </p:txBody>
      </p:sp>
      <p:pic>
        <p:nvPicPr>
          <p:cNvPr id="17409" name="Picture 1" descr="C:\Documents and Settings\user\My Documents\My Pictures\imag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52400"/>
            <a:ext cx="1600200" cy="21336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28600" y="5782270"/>
            <a:ext cx="6629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>
                <a:solidFill>
                  <a:srgbClr val="006600"/>
                </a:solidFill>
              </a:rPr>
              <a:t>Sir </a:t>
            </a:r>
            <a:r>
              <a:rPr lang="en-US" b="1" dirty="0" smtClean="0">
                <a:solidFill>
                  <a:srgbClr val="006600"/>
                </a:solidFill>
              </a:rPr>
              <a:t>Robert Robinson</a:t>
            </a:r>
            <a:r>
              <a:rPr lang="en-US" dirty="0" smtClean="0">
                <a:solidFill>
                  <a:srgbClr val="006600"/>
                </a:solidFill>
              </a:rPr>
              <a:t> (13 September 1886 – 8 February 1975) </a:t>
            </a:r>
            <a:r>
              <a:rPr lang="en-US" dirty="0" smtClean="0">
                <a:solidFill>
                  <a:srgbClr val="0000CC"/>
                </a:solidFill>
              </a:rPr>
              <a:t>was an British Organic Chemist and 1947 Nobel Prize winner for his research on plant dyestuffs (</a:t>
            </a:r>
            <a:r>
              <a:rPr lang="en-US" dirty="0" err="1" smtClean="0">
                <a:solidFill>
                  <a:srgbClr val="0000CC"/>
                </a:solidFill>
              </a:rPr>
              <a:t>anthocyanins</a:t>
            </a:r>
            <a:r>
              <a:rPr lang="en-US" dirty="0" smtClean="0">
                <a:solidFill>
                  <a:srgbClr val="0000CC"/>
                </a:solidFill>
              </a:rPr>
              <a:t>) and alkaloids.</a:t>
            </a:r>
            <a:endParaRPr lang="en-US" dirty="0">
              <a:solidFill>
                <a:srgbClr val="0000CC"/>
              </a:solidFill>
            </a:endParaRPr>
          </a:p>
        </p:txBody>
      </p:sp>
      <p:pic>
        <p:nvPicPr>
          <p:cNvPr id="17410" name="Picture 2" descr="C:\Documents and Settings\user\My Documents\My Pictures\untitled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34200" y="4343400"/>
            <a:ext cx="1990725" cy="2295525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286000" y="1066800"/>
            <a:ext cx="6477000" cy="1313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0" name="Picture 2" descr="C:\Users\UserSELU\Documents\robinson-annulati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590331"/>
            <a:ext cx="6130993" cy="220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228600" y="133350"/>
            <a:ext cx="8686800" cy="532453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sym typeface="Symbol" pitchFamily="18" charset="2"/>
              </a:rPr>
              <a:t>ALPHA-SUBSTITUTION</a:t>
            </a:r>
          </a:p>
          <a:p>
            <a:pPr eaLnBrk="0" hangingPunct="0">
              <a:defRPr/>
            </a:pPr>
            <a:endParaRPr lang="en-US" sz="16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sz="2000" b="1" dirty="0">
                <a:solidFill>
                  <a:srgbClr val="4C0000"/>
                </a:solidFill>
              </a:rPr>
              <a:t>Ketones also undergo acid-catalyzed a halogenation. </a:t>
            </a:r>
            <a:endParaRPr lang="en-US" sz="2000" b="1" dirty="0" smtClean="0">
              <a:solidFill>
                <a:srgbClr val="4C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endParaRPr lang="en-US" b="1" dirty="0">
              <a:solidFill>
                <a:srgbClr val="4C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sz="2000" b="1" dirty="0">
                <a:solidFill>
                  <a:srgbClr val="4C0000"/>
                </a:solidFill>
              </a:rPr>
              <a:t>Acidic halogenation may replace one or more alpha hydrogens depending on how much halogen is used</a:t>
            </a:r>
            <a:r>
              <a:rPr lang="en-US" sz="2000" b="1" dirty="0" smtClean="0">
                <a:solidFill>
                  <a:srgbClr val="4C0000"/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endParaRPr lang="en-US" b="1" dirty="0">
              <a:solidFill>
                <a:srgbClr val="4C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sz="2000" b="1" dirty="0">
                <a:solidFill>
                  <a:srgbClr val="4C0000"/>
                </a:solidFill>
              </a:rPr>
              <a:t>Acetic acid serves as both the solvent and the acid catalyst.</a:t>
            </a:r>
          </a:p>
          <a:p>
            <a:pPr algn="just" eaLnBrk="0" hangingPunct="0">
              <a:defRPr/>
            </a:pPr>
            <a:endParaRPr lang="en-US" sz="1000" dirty="0">
              <a:solidFill>
                <a:srgbClr val="4C0000"/>
              </a:solidFill>
            </a:endParaRPr>
          </a:p>
          <a:p>
            <a:pPr algn="just" eaLnBrk="0" hangingPunct="0">
              <a:defRPr/>
            </a:pPr>
            <a:endParaRPr lang="en-US" dirty="0">
              <a:solidFill>
                <a:srgbClr val="4C0000"/>
              </a:solidFill>
            </a:endParaRPr>
          </a:p>
          <a:p>
            <a:pPr algn="just" eaLnBrk="0" hangingPunct="0">
              <a:defRPr/>
            </a:pPr>
            <a:endParaRPr lang="en-US" dirty="0">
              <a:solidFill>
                <a:srgbClr val="4C0000"/>
              </a:solidFill>
            </a:endParaRPr>
          </a:p>
          <a:p>
            <a:pPr algn="just" eaLnBrk="0" hangingPunct="0">
              <a:defRPr/>
            </a:pPr>
            <a:endParaRPr lang="en-US" dirty="0">
              <a:solidFill>
                <a:srgbClr val="4C0000"/>
              </a:solidFill>
            </a:endParaRPr>
          </a:p>
          <a:p>
            <a:pPr algn="just" eaLnBrk="0" hangingPunct="0">
              <a:defRPr/>
            </a:pPr>
            <a:endParaRPr lang="en-US" dirty="0">
              <a:solidFill>
                <a:srgbClr val="4C0000"/>
              </a:solidFill>
            </a:endParaRPr>
          </a:p>
          <a:p>
            <a:pPr algn="just" eaLnBrk="0" hangingPunct="0">
              <a:defRPr/>
            </a:pPr>
            <a:endParaRPr lang="en-US" dirty="0">
              <a:solidFill>
                <a:srgbClr val="4C0000"/>
              </a:solidFill>
            </a:endParaRPr>
          </a:p>
          <a:p>
            <a:pPr algn="just" eaLnBrk="0" hangingPunct="0">
              <a:defRPr/>
            </a:pPr>
            <a:endParaRPr lang="en-US" dirty="0">
              <a:solidFill>
                <a:srgbClr val="4C0000"/>
              </a:solidFill>
            </a:endParaRPr>
          </a:p>
          <a:p>
            <a:pPr algn="just" eaLnBrk="0" hangingPunct="0">
              <a:defRPr/>
            </a:pPr>
            <a:endParaRPr lang="en-US" dirty="0">
              <a:solidFill>
                <a:srgbClr val="4C0000"/>
              </a:solidFill>
            </a:endParaRPr>
          </a:p>
          <a:p>
            <a:pPr algn="just" eaLnBrk="0" hangingPunct="0">
              <a:defRPr/>
            </a:pPr>
            <a:endParaRPr lang="en-US" dirty="0">
              <a:solidFill>
                <a:srgbClr val="4C0000"/>
              </a:solidFill>
            </a:endParaRPr>
          </a:p>
          <a:p>
            <a:pPr marL="285750" indent="-285750" algn="just" eaLnBrk="0" hangingPunct="0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4C0000"/>
                </a:solidFill>
              </a:rPr>
              <a:t>Unlike ketones, aldehydes are easily oxidized by halogens to yield carboxylic acid.</a:t>
            </a:r>
            <a:endParaRPr lang="el-GR" b="1" dirty="0">
              <a:solidFill>
                <a:srgbClr val="4C00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81000" y="2895600"/>
            <a:ext cx="8458200" cy="3581400"/>
            <a:chOff x="381000" y="2895600"/>
            <a:chExt cx="8458200" cy="3581400"/>
          </a:xfrm>
        </p:grpSpPr>
        <p:pic>
          <p:nvPicPr>
            <p:cNvPr id="5125" name="Picture 8" descr="22_01-17UNRev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1000" y="2895600"/>
              <a:ext cx="8458200" cy="190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2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14269075"/>
                </p:ext>
              </p:extLst>
            </p:nvPr>
          </p:nvGraphicFramePr>
          <p:xfrm>
            <a:off x="381000" y="5410200"/>
            <a:ext cx="8381153" cy="1066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76" name="CS ChemDraw Drawing" r:id="rId4" imgW="6772224" imgH="862249" progId="ChemDraw.Document.6.0">
                    <p:embed/>
                  </p:oleObj>
                </mc:Choice>
                <mc:Fallback>
                  <p:oleObj name="CS ChemDraw Drawing" r:id="rId4" imgW="6772224" imgH="862249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81000" y="5410200"/>
                          <a:ext cx="8381153" cy="1066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228600" y="133350"/>
            <a:ext cx="8686800" cy="49244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sym typeface="Symbol" pitchFamily="18" charset="2"/>
              </a:rPr>
              <a:t>ALPHA-SUBSTITUTION</a:t>
            </a:r>
          </a:p>
          <a:p>
            <a:pPr eaLnBrk="0" hangingPunct="0">
              <a:defRPr/>
            </a:pPr>
            <a:endParaRPr lang="en-US" sz="11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</a:endParaRPr>
          </a:p>
          <a:p>
            <a:pPr algn="just">
              <a:defRPr/>
            </a:pPr>
            <a:r>
              <a:rPr lang="en-US" dirty="0" err="1" smtClean="0">
                <a:solidFill>
                  <a:srgbClr val="0000CC"/>
                </a:solidFill>
              </a:rPr>
              <a:t>Enamines</a:t>
            </a:r>
            <a:r>
              <a:rPr lang="en-US" dirty="0" smtClean="0">
                <a:solidFill>
                  <a:srgbClr val="0000CC"/>
                </a:solidFill>
              </a:rPr>
              <a:t> displace halides from reactive alkyl halides, giving alkylated iminium salts</a:t>
            </a:r>
          </a:p>
          <a:p>
            <a:pPr algn="just">
              <a:defRPr/>
            </a:pPr>
            <a:r>
              <a:rPr lang="en-US" dirty="0" smtClean="0">
                <a:solidFill>
                  <a:srgbClr val="0000CC"/>
                </a:solidFill>
              </a:rPr>
              <a:t>The alkylated iminium salt can be hydrolyzed to the ketone under acidic conditions </a:t>
            </a:r>
          </a:p>
          <a:p>
            <a:pPr algn="just">
              <a:defRPr/>
            </a:pPr>
            <a:endParaRPr lang="en-US" dirty="0" smtClean="0"/>
          </a:p>
          <a:p>
            <a:pPr algn="just">
              <a:defRPr/>
            </a:pPr>
            <a:endParaRPr lang="en-US" dirty="0" smtClean="0"/>
          </a:p>
          <a:p>
            <a:pPr algn="just">
              <a:defRPr/>
            </a:pPr>
            <a:endParaRPr lang="en-US" dirty="0" smtClean="0"/>
          </a:p>
          <a:p>
            <a:pPr algn="just">
              <a:defRPr/>
            </a:pPr>
            <a:endParaRPr lang="en-US" dirty="0" smtClean="0"/>
          </a:p>
          <a:p>
            <a:pPr algn="just">
              <a:defRPr/>
            </a:pPr>
            <a:endParaRPr lang="en-US" dirty="0" smtClean="0"/>
          </a:p>
          <a:p>
            <a:pPr algn="just">
              <a:defRPr/>
            </a:pPr>
            <a:endParaRPr lang="en-US" dirty="0" smtClean="0"/>
          </a:p>
          <a:p>
            <a:pPr algn="just">
              <a:defRPr/>
            </a:pPr>
            <a:endParaRPr lang="en-US" b="1" dirty="0" smtClean="0">
              <a:solidFill>
                <a:schemeClr val="accent2"/>
              </a:solidFill>
            </a:endParaRPr>
          </a:p>
          <a:p>
            <a:pPr algn="just">
              <a:defRPr/>
            </a:pPr>
            <a:endParaRPr lang="en-US" b="1" dirty="0" smtClean="0">
              <a:solidFill>
                <a:schemeClr val="accent2"/>
              </a:solidFill>
            </a:endParaRPr>
          </a:p>
          <a:p>
            <a:pPr algn="just">
              <a:defRPr/>
            </a:pPr>
            <a:r>
              <a:rPr lang="en-US" sz="2000" b="1" dirty="0" smtClean="0">
                <a:solidFill>
                  <a:srgbClr val="003300"/>
                </a:solidFill>
              </a:rPr>
              <a:t>Stork </a:t>
            </a:r>
            <a:r>
              <a:rPr lang="en-US" sz="2000" b="1" dirty="0">
                <a:solidFill>
                  <a:srgbClr val="003300"/>
                </a:solidFill>
              </a:rPr>
              <a:t>Reaction</a:t>
            </a:r>
          </a:p>
          <a:p>
            <a:pPr algn="just">
              <a:defRPr/>
            </a:pPr>
            <a:endParaRPr lang="en-US" sz="900" b="1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A milder alternative to direct alkylation of </a:t>
            </a:r>
            <a:r>
              <a:rPr lang="en-US" dirty="0" err="1">
                <a:solidFill>
                  <a:srgbClr val="0000CC"/>
                </a:solidFill>
              </a:rPr>
              <a:t>enolate</a:t>
            </a:r>
            <a:r>
              <a:rPr lang="en-US" dirty="0">
                <a:solidFill>
                  <a:srgbClr val="0000CC"/>
                </a:solidFill>
              </a:rPr>
              <a:t> ions is the formation and the alkylation of an </a:t>
            </a:r>
            <a:r>
              <a:rPr lang="en-US" dirty="0" err="1">
                <a:solidFill>
                  <a:srgbClr val="0000CC"/>
                </a:solidFill>
              </a:rPr>
              <a:t>enamine</a:t>
            </a:r>
            <a:r>
              <a:rPr lang="en-US" dirty="0">
                <a:solidFill>
                  <a:srgbClr val="0000CC"/>
                </a:solidFill>
              </a:rPr>
              <a:t> derivative.</a:t>
            </a:r>
          </a:p>
          <a:p>
            <a:pPr algn="just">
              <a:defRPr/>
            </a:pPr>
            <a:endParaRPr lang="en-US" sz="1100" dirty="0"/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4C0000"/>
                </a:solidFill>
              </a:rPr>
              <a:t>Ketone + 2</a:t>
            </a:r>
            <a:r>
              <a:rPr lang="en-US" b="1" dirty="0">
                <a:solidFill>
                  <a:srgbClr val="4C0000"/>
                </a:solidFill>
                <a:sym typeface="Symbol" pitchFamily="18" charset="2"/>
              </a:rPr>
              <a:t> amine </a:t>
            </a:r>
            <a:r>
              <a:rPr lang="en-US" b="1" dirty="0">
                <a:solidFill>
                  <a:srgbClr val="4C0000"/>
                </a:solidFill>
              </a:rPr>
              <a:t> </a:t>
            </a:r>
            <a:r>
              <a:rPr lang="en-US" b="1" dirty="0" err="1">
                <a:solidFill>
                  <a:srgbClr val="4C0000"/>
                </a:solidFill>
              </a:rPr>
              <a:t>enamine</a:t>
            </a:r>
            <a:r>
              <a:rPr lang="en-US" b="1" dirty="0">
                <a:solidFill>
                  <a:srgbClr val="4C0000"/>
                </a:solidFill>
              </a:rPr>
              <a:t>, then </a:t>
            </a:r>
            <a:r>
              <a:rPr lang="en-US" b="1" dirty="0" err="1">
                <a:solidFill>
                  <a:srgbClr val="4C0000"/>
                </a:solidFill>
              </a:rPr>
              <a:t>enamine</a:t>
            </a:r>
            <a:r>
              <a:rPr lang="en-US" b="1" dirty="0">
                <a:solidFill>
                  <a:srgbClr val="4C0000"/>
                </a:solidFill>
              </a:rPr>
              <a:t> is </a:t>
            </a:r>
            <a:r>
              <a:rPr lang="en-US" b="1" dirty="0">
                <a:solidFill>
                  <a:srgbClr val="4C0000"/>
                </a:solidFill>
                <a:sym typeface="Symbol" pitchFamily="18" charset="2"/>
              </a:rPr>
              <a:t>-</a:t>
            </a:r>
            <a:r>
              <a:rPr lang="en-US" b="1" dirty="0">
                <a:solidFill>
                  <a:srgbClr val="4C0000"/>
                </a:solidFill>
              </a:rPr>
              <a:t>alkylated, then hydrolyzed.</a:t>
            </a:r>
            <a:endParaRPr lang="el-GR" b="1" dirty="0">
              <a:solidFill>
                <a:srgbClr val="4C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28600" y="1447800"/>
            <a:ext cx="8685452" cy="5257800"/>
            <a:chOff x="228600" y="1447800"/>
            <a:chExt cx="8685452" cy="5257800"/>
          </a:xfrm>
        </p:grpSpPr>
        <p:pic>
          <p:nvPicPr>
            <p:cNvPr id="25604" name="Picture 121" descr="22_01-13UN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b="13841"/>
            <a:stretch/>
          </p:blipFill>
          <p:spPr bwMode="auto">
            <a:xfrm>
              <a:off x="228600" y="5073841"/>
              <a:ext cx="8610600" cy="16317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120" descr="22_01-10UN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b="11071"/>
            <a:stretch/>
          </p:blipFill>
          <p:spPr bwMode="auto">
            <a:xfrm>
              <a:off x="304800" y="1447800"/>
              <a:ext cx="8609252" cy="190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93964" y="133350"/>
            <a:ext cx="8686800" cy="223138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sym typeface="Symbol" pitchFamily="18" charset="2"/>
              </a:rPr>
              <a:t>ALPHA-SUBSTITUTION</a:t>
            </a:r>
          </a:p>
          <a:p>
            <a:pPr eaLnBrk="0" hangingPunct="0">
              <a:defRPr/>
            </a:pPr>
            <a:endParaRPr lang="en-US" sz="16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Ketones or aldehydes react with a secondary amine to form </a:t>
            </a:r>
            <a:r>
              <a:rPr lang="en-US" dirty="0" err="1">
                <a:solidFill>
                  <a:srgbClr val="0000CC"/>
                </a:solidFill>
              </a:rPr>
              <a:t>enamines</a:t>
            </a:r>
            <a:r>
              <a:rPr lang="en-US" dirty="0">
                <a:solidFill>
                  <a:srgbClr val="0000CC"/>
                </a:solidFill>
              </a:rPr>
              <a:t>.</a:t>
            </a: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The </a:t>
            </a:r>
            <a:r>
              <a:rPr lang="en-US" dirty="0" err="1">
                <a:solidFill>
                  <a:srgbClr val="0000CC"/>
                </a:solidFill>
              </a:rPr>
              <a:t>enamine</a:t>
            </a:r>
            <a:r>
              <a:rPr lang="en-US" dirty="0">
                <a:solidFill>
                  <a:srgbClr val="0000CC"/>
                </a:solidFill>
              </a:rPr>
              <a:t> has a </a:t>
            </a:r>
            <a:r>
              <a:rPr lang="en-US" dirty="0" err="1">
                <a:solidFill>
                  <a:srgbClr val="0000CC"/>
                </a:solidFill>
              </a:rPr>
              <a:t>nucleophilic</a:t>
            </a:r>
            <a:r>
              <a:rPr lang="en-US" dirty="0">
                <a:solidFill>
                  <a:srgbClr val="0000CC"/>
                </a:solidFill>
              </a:rPr>
              <a:t> </a:t>
            </a:r>
            <a:r>
              <a:rPr lang="el-GR" dirty="0">
                <a:solidFill>
                  <a:srgbClr val="0000CC"/>
                </a:solidFill>
              </a:rPr>
              <a:t>α</a:t>
            </a:r>
            <a:r>
              <a:rPr lang="en-US" dirty="0">
                <a:solidFill>
                  <a:srgbClr val="0000CC"/>
                </a:solidFill>
              </a:rPr>
              <a:t>-carbon, which can be used to attack </a:t>
            </a:r>
            <a:r>
              <a:rPr lang="en-US" dirty="0" smtClean="0">
                <a:solidFill>
                  <a:srgbClr val="0000CC"/>
                </a:solidFill>
              </a:rPr>
              <a:t>electrophiles.</a:t>
            </a:r>
          </a:p>
          <a:p>
            <a:pPr algn="just">
              <a:defRPr/>
            </a:pPr>
            <a:endParaRPr lang="en-US" sz="1100" dirty="0">
              <a:solidFill>
                <a:srgbClr val="0000CC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 err="1">
                <a:solidFill>
                  <a:srgbClr val="4C0000"/>
                </a:solidFill>
              </a:rPr>
              <a:t>Enolates</a:t>
            </a:r>
            <a:r>
              <a:rPr lang="en-US" b="1" dirty="0">
                <a:solidFill>
                  <a:srgbClr val="4C0000"/>
                </a:solidFill>
              </a:rPr>
              <a:t> and </a:t>
            </a:r>
            <a:r>
              <a:rPr lang="en-US" b="1" dirty="0" err="1">
                <a:solidFill>
                  <a:srgbClr val="4C0000"/>
                </a:solidFill>
              </a:rPr>
              <a:t>enamines</a:t>
            </a:r>
            <a:r>
              <a:rPr lang="en-US" b="1" dirty="0">
                <a:solidFill>
                  <a:srgbClr val="4C0000"/>
                </a:solidFill>
              </a:rPr>
              <a:t> have reactivity in common</a:t>
            </a:r>
          </a:p>
          <a:p>
            <a:pPr marL="171450" indent="-171450" algn="just">
              <a:buFont typeface="Wingdings" panose="05000000000000000000" pitchFamily="2" charset="2"/>
              <a:buChar char="q"/>
              <a:defRPr/>
            </a:pPr>
            <a:endParaRPr lang="en-US" sz="1200" dirty="0">
              <a:solidFill>
                <a:srgbClr val="4C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 smtClean="0">
                <a:solidFill>
                  <a:srgbClr val="4C0000"/>
                </a:solidFill>
              </a:rPr>
              <a:t>An </a:t>
            </a:r>
            <a:r>
              <a:rPr lang="en-US" b="1" dirty="0" err="1">
                <a:solidFill>
                  <a:srgbClr val="4C0000"/>
                </a:solidFill>
              </a:rPr>
              <a:t>enamine</a:t>
            </a:r>
            <a:r>
              <a:rPr lang="en-US" b="1" dirty="0">
                <a:solidFill>
                  <a:srgbClr val="4C0000"/>
                </a:solidFill>
              </a:rPr>
              <a:t> results from the reaction of a ketone or aldehyde with a secondary amine</a:t>
            </a:r>
            <a:endParaRPr lang="el-GR" b="1" dirty="0">
              <a:solidFill>
                <a:srgbClr val="4C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87519" y="2564785"/>
            <a:ext cx="7770681" cy="4064615"/>
            <a:chOff x="687519" y="2564785"/>
            <a:chExt cx="7770681" cy="4064615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687519" y="2564785"/>
              <a:ext cx="7770681" cy="24644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2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54843239"/>
                </p:ext>
              </p:extLst>
            </p:nvPr>
          </p:nvGraphicFramePr>
          <p:xfrm>
            <a:off x="712781" y="5085936"/>
            <a:ext cx="7669219" cy="15434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55" name="CS ChemDraw Drawing" r:id="rId4" imgW="5821141" imgH="1171643" progId="ChemDraw.Document.6.0">
                    <p:embed/>
                  </p:oleObj>
                </mc:Choice>
                <mc:Fallback>
                  <p:oleObj name="CS ChemDraw Drawing" r:id="rId4" imgW="5821141" imgH="1171643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712781" y="5085936"/>
                          <a:ext cx="7669219" cy="15434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60215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228600" y="133350"/>
            <a:ext cx="8686800" cy="214828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Arial Unicode MS" pitchFamily="34" charset="-128"/>
                <a:cs typeface="Arial Unicode MS" pitchFamily="34" charset="-128"/>
              </a:rPr>
              <a:t>ALPHA-BROMINATION OF ACIDS</a:t>
            </a:r>
            <a:endParaRPr lang="el-GR" sz="2800" b="1" dirty="0">
              <a:effectLst>
                <a:outerShdw blurRad="38100" dist="38100" dir="2700000" algn="tl">
                  <a:srgbClr val="C0C0C0"/>
                </a:outerShdw>
              </a:effectLst>
              <a:latin typeface="Arial Black" panose="020B0A04020102020204" pitchFamily="34" charset="0"/>
              <a:ea typeface="Arial Unicode MS" pitchFamily="34" charset="-128"/>
              <a:cs typeface="Arial Unicode MS" pitchFamily="34" charset="-128"/>
            </a:endParaRPr>
          </a:p>
          <a:p>
            <a:pPr eaLnBrk="0" hangingPunct="0">
              <a:defRPr/>
            </a:pPr>
            <a:endParaRPr lang="en-US" sz="1600" b="1" dirty="0">
              <a:solidFill>
                <a:srgbClr val="00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</a:endParaRPr>
          </a:p>
          <a:p>
            <a:pPr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The HVZ Reaction</a:t>
            </a:r>
          </a:p>
          <a:p>
            <a:pPr eaLnBrk="0" hangingPunct="0">
              <a:defRPr/>
            </a:pPr>
            <a:endParaRPr lang="en-US" sz="1400" b="1" dirty="0">
              <a:solidFill>
                <a:srgbClr val="0000CC"/>
              </a:solidFill>
            </a:endParaRPr>
          </a:p>
          <a:p>
            <a:pPr marL="285750" indent="-285750" eaLnBrk="0" hangingPunct="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4C0000"/>
                </a:solidFill>
              </a:rPr>
              <a:t>The Hell-</a:t>
            </a:r>
            <a:r>
              <a:rPr lang="en-US" b="1" dirty="0" err="1">
                <a:solidFill>
                  <a:srgbClr val="4C0000"/>
                </a:solidFill>
              </a:rPr>
              <a:t>Volhard</a:t>
            </a:r>
            <a:r>
              <a:rPr lang="en-US" b="1" dirty="0">
                <a:solidFill>
                  <a:srgbClr val="4C0000"/>
                </a:solidFill>
              </a:rPr>
              <a:t>-</a:t>
            </a:r>
            <a:r>
              <a:rPr lang="en-US" b="1" dirty="0" err="1">
                <a:solidFill>
                  <a:srgbClr val="4C0000"/>
                </a:solidFill>
              </a:rPr>
              <a:t>Zelinsky</a:t>
            </a:r>
            <a:r>
              <a:rPr lang="en-US" b="1" dirty="0">
                <a:solidFill>
                  <a:srgbClr val="4C0000"/>
                </a:solidFill>
              </a:rPr>
              <a:t> reaction replaces the </a:t>
            </a:r>
            <a:r>
              <a:rPr lang="en-US" b="1" dirty="0">
                <a:solidFill>
                  <a:srgbClr val="4C0000"/>
                </a:solidFill>
                <a:sym typeface="Symbol" pitchFamily="18" charset="2"/>
              </a:rPr>
              <a:t>-hydrogen of a carboxylic acid with Br.</a:t>
            </a:r>
          </a:p>
          <a:p>
            <a:pPr eaLnBrk="0" hangingPunct="0">
              <a:defRPr/>
            </a:pPr>
            <a:endParaRPr lang="el-GR" sz="1600" b="1" dirty="0">
              <a:solidFill>
                <a:schemeClr val="accent2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52400" y="1981200"/>
            <a:ext cx="8839200" cy="4648200"/>
            <a:chOff x="152400" y="1828800"/>
            <a:chExt cx="8839200" cy="4648200"/>
          </a:xfrm>
        </p:grpSpPr>
        <p:pic>
          <p:nvPicPr>
            <p:cNvPr id="22532" name="Picture 6" descr="22_01-26UN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b="13905"/>
            <a:stretch/>
          </p:blipFill>
          <p:spPr bwMode="auto">
            <a:xfrm>
              <a:off x="168442" y="4953000"/>
              <a:ext cx="8823158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33" name="Picture 9" descr="22_01-35UN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10074" t="10243" b="65764"/>
            <a:stretch/>
          </p:blipFill>
          <p:spPr bwMode="auto">
            <a:xfrm>
              <a:off x="152400" y="1828800"/>
              <a:ext cx="8763000" cy="99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34" name="Picture 10" descr="22_01-36UN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b="11059"/>
            <a:stretch/>
          </p:blipFill>
          <p:spPr bwMode="auto">
            <a:xfrm>
              <a:off x="914400" y="3200400"/>
              <a:ext cx="7239000" cy="1536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228600" y="141982"/>
            <a:ext cx="8686800" cy="107721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sym typeface="Symbol" pitchFamily="18" charset="2"/>
              </a:rPr>
              <a:t>ALPHA-SUBSTITUTION</a:t>
            </a:r>
          </a:p>
          <a:p>
            <a:pPr eaLnBrk="0" hangingPunct="0">
              <a:defRPr/>
            </a:pPr>
            <a:endParaRPr lang="en-US" sz="16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</a:endParaRPr>
          </a:p>
          <a:p>
            <a:pPr>
              <a:defRPr/>
            </a:pPr>
            <a:r>
              <a:rPr lang="en-US" sz="2000" b="1" dirty="0" smtClean="0">
                <a:solidFill>
                  <a:srgbClr val="0000CC"/>
                </a:solidFill>
              </a:rPr>
              <a:t>Examples: </a:t>
            </a:r>
            <a:r>
              <a:rPr lang="en-US" dirty="0" smtClean="0">
                <a:solidFill>
                  <a:srgbClr val="0000CC"/>
                </a:solidFill>
              </a:rPr>
              <a:t>Predict </a:t>
            </a:r>
            <a:r>
              <a:rPr lang="en-US" dirty="0">
                <a:solidFill>
                  <a:srgbClr val="0000CC"/>
                </a:solidFill>
              </a:rPr>
              <a:t>the products of the following reactions</a:t>
            </a:r>
            <a:endParaRPr lang="el-GR" dirty="0">
              <a:solidFill>
                <a:srgbClr val="0000CC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674745"/>
              </p:ext>
            </p:extLst>
          </p:nvPr>
        </p:nvGraphicFramePr>
        <p:xfrm>
          <a:off x="228600" y="1219200"/>
          <a:ext cx="8686800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3" name="CS ChemDraw Drawing" r:id="rId3" imgW="8948570" imgH="5618680" progId="ChemDraw.Document.6.0">
                  <p:embed/>
                </p:oleObj>
              </mc:Choice>
              <mc:Fallback>
                <p:oleObj name="CS ChemDraw Drawing" r:id="rId3" imgW="8948570" imgH="5618680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" y="1219200"/>
                        <a:ext cx="8686800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686800" cy="104644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sym typeface="Symbol" pitchFamily="18" charset="2"/>
              </a:rPr>
              <a:t>ALPHA-HALOGENATION</a:t>
            </a:r>
          </a:p>
          <a:p>
            <a:pPr>
              <a:defRPr/>
            </a:pPr>
            <a:endParaRPr lang="en-US" sz="1600" dirty="0">
              <a:solidFill>
                <a:srgbClr val="0000CC"/>
              </a:solidFill>
              <a:latin typeface="Tahoma" pitchFamily="34" charset="0"/>
            </a:endParaRPr>
          </a:p>
          <a:p>
            <a:pPr algn="just">
              <a:defRPr/>
            </a:pPr>
            <a:r>
              <a:rPr lang="en-US" dirty="0" smtClean="0">
                <a:solidFill>
                  <a:srgbClr val="0000CC"/>
                </a:solidFill>
              </a:rPr>
              <a:t>Show </a:t>
            </a:r>
            <a:r>
              <a:rPr lang="en-US" dirty="0">
                <a:solidFill>
                  <a:srgbClr val="0000CC"/>
                </a:solidFill>
              </a:rPr>
              <a:t>how you would accomplish the following conversion in good yield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485689"/>
              </p:ext>
            </p:extLst>
          </p:nvPr>
        </p:nvGraphicFramePr>
        <p:xfrm>
          <a:off x="1371600" y="2286000"/>
          <a:ext cx="5562600" cy="3277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" name="CS ChemDraw Drawing" r:id="rId3" imgW="5318355" imgH="3133040" progId="ChemDraw.Document.6.0">
                  <p:embed/>
                </p:oleObj>
              </mc:Choice>
              <mc:Fallback>
                <p:oleObj name="CS ChemDraw Drawing" r:id="rId3" imgW="5318355" imgH="3133040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71600" y="2286000"/>
                        <a:ext cx="5562600" cy="32777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3276600" y="1587650"/>
            <a:ext cx="5278582" cy="369332"/>
          </a:xfrm>
          <a:prstGeom prst="rect">
            <a:avLst/>
          </a:prstGeom>
          <a:ln>
            <a:solidFill>
              <a:srgbClr val="003300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Practice </a:t>
            </a:r>
            <a:r>
              <a:rPr lang="en-US" b="1" dirty="0">
                <a:solidFill>
                  <a:srgbClr val="2A0015"/>
                </a:solidFill>
                <a:latin typeface="Calibri" pitchFamily="34" charset="0"/>
              </a:rPr>
              <a:t>22.9 , 20.10 22.11 </a:t>
            </a:r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to 22.14 P. 1054 – 1056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8686800" cy="65248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ALDOL CONDENSATION</a:t>
            </a:r>
          </a:p>
          <a:p>
            <a:pPr eaLnBrk="0" hangingPunct="0">
              <a:defRPr/>
            </a:pPr>
            <a:endParaRPr lang="en-US" sz="1600" dirty="0">
              <a:solidFill>
                <a:srgbClr val="0000CC"/>
              </a:solidFill>
              <a:latin typeface="Tahoma" pitchFamily="34" charset="0"/>
            </a:endParaRPr>
          </a:p>
          <a:p>
            <a:pPr algn="just" eaLnBrk="0" hangingPunct="0">
              <a:defRPr/>
            </a:pPr>
            <a:r>
              <a:rPr lang="en-US" dirty="0">
                <a:solidFill>
                  <a:srgbClr val="0000CC"/>
                </a:solidFill>
              </a:rPr>
              <a:t>Carbonyl condensation is alpha substitutions where the electrophile is another carbonyl compound.</a:t>
            </a:r>
          </a:p>
          <a:p>
            <a:pPr algn="just" eaLnBrk="0" hangingPunct="0">
              <a:defRPr/>
            </a:pPr>
            <a:endParaRPr lang="en-US" dirty="0">
              <a:solidFill>
                <a:srgbClr val="0000CC"/>
              </a:solidFill>
            </a:endParaRPr>
          </a:p>
          <a:p>
            <a:pPr marL="285750" indent="-285750" algn="just" eaLnBrk="0" hangingPunct="0">
              <a:buFont typeface="Wingdings" panose="05000000000000000000" pitchFamily="2" charset="2"/>
              <a:buChar char="q"/>
              <a:defRPr/>
            </a:pPr>
            <a:r>
              <a:rPr lang="en-US" sz="2000" b="1" dirty="0">
                <a:solidFill>
                  <a:srgbClr val="4C0000"/>
                </a:solidFill>
              </a:rPr>
              <a:t>First, the </a:t>
            </a:r>
            <a:r>
              <a:rPr lang="en-US" sz="2000" b="1" dirty="0" err="1">
                <a:solidFill>
                  <a:srgbClr val="4C0000"/>
                </a:solidFill>
              </a:rPr>
              <a:t>enolate</a:t>
            </a:r>
            <a:r>
              <a:rPr lang="en-US" sz="2000" b="1" dirty="0">
                <a:solidFill>
                  <a:srgbClr val="4C0000"/>
                </a:solidFill>
              </a:rPr>
              <a:t> ion attacks a C=O and the </a:t>
            </a:r>
            <a:r>
              <a:rPr lang="en-US" sz="2000" b="1" dirty="0" err="1">
                <a:solidFill>
                  <a:srgbClr val="4C0000"/>
                </a:solidFill>
              </a:rPr>
              <a:t>alkoxide</a:t>
            </a:r>
            <a:r>
              <a:rPr lang="en-US" sz="2000" b="1" dirty="0">
                <a:solidFill>
                  <a:srgbClr val="4C0000"/>
                </a:solidFill>
              </a:rPr>
              <a:t> formed is protonated.  The net result is addition.</a:t>
            </a:r>
          </a:p>
          <a:p>
            <a:pPr algn="just" eaLnBrk="0" hangingPunct="0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Under basic conditions, the </a:t>
            </a:r>
            <a:r>
              <a:rPr lang="en-US" dirty="0" err="1">
                <a:solidFill>
                  <a:srgbClr val="0000CC"/>
                </a:solidFill>
              </a:rPr>
              <a:t>aldol</a:t>
            </a:r>
            <a:r>
              <a:rPr lang="en-US" dirty="0">
                <a:solidFill>
                  <a:srgbClr val="0000CC"/>
                </a:solidFill>
              </a:rPr>
              <a:t> condensation involves the </a:t>
            </a:r>
            <a:r>
              <a:rPr lang="en-US" dirty="0" err="1">
                <a:solidFill>
                  <a:srgbClr val="0000CC"/>
                </a:solidFill>
              </a:rPr>
              <a:t>nucleophilic</a:t>
            </a:r>
            <a:r>
              <a:rPr lang="en-US" dirty="0">
                <a:solidFill>
                  <a:srgbClr val="0000CC"/>
                </a:solidFill>
              </a:rPr>
              <a:t> addition of an </a:t>
            </a:r>
            <a:r>
              <a:rPr lang="en-US" dirty="0" err="1">
                <a:solidFill>
                  <a:srgbClr val="0000CC"/>
                </a:solidFill>
              </a:rPr>
              <a:t>enolate</a:t>
            </a:r>
            <a:r>
              <a:rPr lang="en-US" dirty="0">
                <a:solidFill>
                  <a:srgbClr val="0000CC"/>
                </a:solidFill>
              </a:rPr>
              <a:t> ion to another carbonyl group.</a:t>
            </a:r>
          </a:p>
          <a:p>
            <a:pPr algn="just">
              <a:defRPr/>
            </a:pPr>
            <a:endParaRPr lang="en-US" dirty="0" smtClean="0">
              <a:solidFill>
                <a:srgbClr val="0000CC"/>
              </a:solidFill>
            </a:endParaRPr>
          </a:p>
          <a:p>
            <a:pPr algn="just">
              <a:defRPr/>
            </a:pPr>
            <a:endParaRPr lang="en-US" sz="1000" dirty="0">
              <a:solidFill>
                <a:srgbClr val="0000CC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sz="2000" b="1" dirty="0">
                <a:solidFill>
                  <a:srgbClr val="4C0000"/>
                </a:solidFill>
              </a:rPr>
              <a:t>When the reaction is carried out at low temperatures, the </a:t>
            </a:r>
            <a:r>
              <a:rPr lang="el-GR" sz="2000" b="1" dirty="0">
                <a:solidFill>
                  <a:srgbClr val="4C0000"/>
                </a:solidFill>
              </a:rPr>
              <a:t>β</a:t>
            </a:r>
            <a:r>
              <a:rPr lang="en-US" sz="2000" b="1" dirty="0">
                <a:solidFill>
                  <a:srgbClr val="4C0000"/>
                </a:solidFill>
              </a:rPr>
              <a:t>-</a:t>
            </a:r>
            <a:r>
              <a:rPr lang="en-US" sz="2000" b="1" dirty="0" err="1">
                <a:solidFill>
                  <a:srgbClr val="4C0000"/>
                </a:solidFill>
              </a:rPr>
              <a:t>hydroxy</a:t>
            </a:r>
            <a:r>
              <a:rPr lang="en-US" sz="2000" b="1" dirty="0">
                <a:solidFill>
                  <a:srgbClr val="4C0000"/>
                </a:solidFill>
              </a:rPr>
              <a:t> carbonyl compound can be isolated.  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09600" y="2438400"/>
            <a:ext cx="7924800" cy="2133600"/>
            <a:chOff x="96" y="2426"/>
            <a:chExt cx="5664" cy="1410"/>
          </a:xfrm>
        </p:grpSpPr>
        <p:pic>
          <p:nvPicPr>
            <p:cNvPr id="26628" name="Picture 3" descr="22_00-02UNaRev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6" y="2464"/>
              <a:ext cx="2976" cy="13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29" name="Picture 4" descr="22_00-02UNaRev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000" y="2426"/>
              <a:ext cx="2760" cy="14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228600" y="133350"/>
            <a:ext cx="8686800" cy="655564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Arial Unicode MS" pitchFamily="34" charset="-128"/>
                <a:cs typeface="Arial Unicode MS" pitchFamily="34" charset="-128"/>
              </a:rPr>
              <a:t>ALDOL CONDENSATION</a:t>
            </a:r>
          </a:p>
          <a:p>
            <a:pPr eaLnBrk="0" hangingPunct="0">
              <a:defRPr/>
            </a:pPr>
            <a:endParaRPr lang="en-US" sz="900" dirty="0">
              <a:solidFill>
                <a:srgbClr val="000066"/>
              </a:solidFill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algn="just">
              <a:defRPr/>
            </a:pPr>
            <a:endParaRPr lang="en-US" sz="1100" b="1" dirty="0" smtClean="0">
              <a:solidFill>
                <a:srgbClr val="4C0000"/>
              </a:solidFill>
            </a:endParaRPr>
          </a:p>
          <a:p>
            <a:pPr algn="just">
              <a:defRPr/>
            </a:pPr>
            <a:r>
              <a:rPr lang="en-US" sz="2000" b="1" dirty="0" smtClean="0">
                <a:solidFill>
                  <a:srgbClr val="4C0000"/>
                </a:solidFill>
              </a:rPr>
              <a:t>Heating </a:t>
            </a:r>
            <a:r>
              <a:rPr lang="en-US" sz="2000" b="1" dirty="0">
                <a:solidFill>
                  <a:srgbClr val="4C0000"/>
                </a:solidFill>
              </a:rPr>
              <a:t>will dehydrate the aldol product to the </a:t>
            </a:r>
            <a:r>
              <a:rPr lang="el-GR" sz="2000" b="1" dirty="0">
                <a:solidFill>
                  <a:srgbClr val="4C0000"/>
                </a:solidFill>
              </a:rPr>
              <a:t>α</a:t>
            </a:r>
            <a:r>
              <a:rPr lang="en-US" sz="2000" b="1" dirty="0">
                <a:solidFill>
                  <a:srgbClr val="4C0000"/>
                </a:solidFill>
              </a:rPr>
              <a:t>,</a:t>
            </a:r>
            <a:r>
              <a:rPr lang="el-GR" sz="2000" b="1" dirty="0">
                <a:solidFill>
                  <a:srgbClr val="4C0000"/>
                </a:solidFill>
              </a:rPr>
              <a:t>β</a:t>
            </a:r>
            <a:r>
              <a:rPr lang="en-US" sz="2000" b="1" dirty="0">
                <a:solidFill>
                  <a:srgbClr val="4C0000"/>
                </a:solidFill>
              </a:rPr>
              <a:t> unsaturated compound</a:t>
            </a:r>
          </a:p>
          <a:p>
            <a:pPr algn="just" eaLnBrk="0" hangingPunct="0">
              <a:defRPr/>
            </a:pPr>
            <a:endParaRPr lang="en-US" dirty="0">
              <a:solidFill>
                <a:srgbClr val="4C0000"/>
              </a:solidFill>
              <a:sym typeface="Symbol" pitchFamily="18" charset="2"/>
            </a:endParaRPr>
          </a:p>
          <a:p>
            <a:pPr algn="just" eaLnBrk="0" hangingPunct="0">
              <a:defRPr/>
            </a:pPr>
            <a:endParaRPr lang="en-US" dirty="0">
              <a:solidFill>
                <a:srgbClr val="4C0000"/>
              </a:solidFill>
              <a:sym typeface="Symbol" pitchFamily="18" charset="2"/>
            </a:endParaRPr>
          </a:p>
          <a:p>
            <a:pPr algn="just" eaLnBrk="0" hangingPunct="0">
              <a:defRPr/>
            </a:pPr>
            <a:endParaRPr lang="en-US" dirty="0">
              <a:solidFill>
                <a:srgbClr val="4C0000"/>
              </a:solidFill>
              <a:sym typeface="Symbol" pitchFamily="18" charset="2"/>
            </a:endParaRPr>
          </a:p>
          <a:p>
            <a:pPr algn="just" eaLnBrk="0" hangingPunct="0">
              <a:defRPr/>
            </a:pPr>
            <a:endParaRPr lang="en-US" dirty="0">
              <a:solidFill>
                <a:srgbClr val="4C0000"/>
              </a:solidFill>
              <a:sym typeface="Symbol" pitchFamily="18" charset="2"/>
            </a:endParaRPr>
          </a:p>
          <a:p>
            <a:pPr algn="just" eaLnBrk="0" hangingPunct="0">
              <a:defRPr/>
            </a:pPr>
            <a:endParaRPr lang="en-US" dirty="0">
              <a:solidFill>
                <a:srgbClr val="4C0000"/>
              </a:solidFill>
              <a:sym typeface="Symbol" pitchFamily="18" charset="2"/>
            </a:endParaRPr>
          </a:p>
          <a:p>
            <a:pPr algn="just" eaLnBrk="0" hangingPunct="0">
              <a:defRPr/>
            </a:pPr>
            <a:endParaRPr lang="en-US" dirty="0">
              <a:solidFill>
                <a:srgbClr val="4C0000"/>
              </a:solidFill>
              <a:sym typeface="Symbol" pitchFamily="18" charset="2"/>
            </a:endParaRPr>
          </a:p>
          <a:p>
            <a:pPr algn="just" eaLnBrk="0" hangingPunct="0">
              <a:defRPr/>
            </a:pPr>
            <a:endParaRPr lang="en-US" dirty="0">
              <a:solidFill>
                <a:srgbClr val="4C0000"/>
              </a:solidFill>
              <a:sym typeface="Symbol" pitchFamily="18" charset="2"/>
            </a:endParaRPr>
          </a:p>
          <a:p>
            <a:pPr algn="just" eaLnBrk="0" hangingPunct="0">
              <a:defRPr/>
            </a:pPr>
            <a:endParaRPr lang="en-US" dirty="0">
              <a:solidFill>
                <a:srgbClr val="4C0000"/>
              </a:solidFill>
              <a:sym typeface="Symbol" pitchFamily="18" charset="2"/>
            </a:endParaRPr>
          </a:p>
          <a:p>
            <a:pPr algn="just" eaLnBrk="0" hangingPunct="0">
              <a:defRPr/>
            </a:pPr>
            <a:endParaRPr lang="en-US" dirty="0">
              <a:solidFill>
                <a:srgbClr val="4C0000"/>
              </a:solidFill>
              <a:sym typeface="Symbol" pitchFamily="18" charset="2"/>
            </a:endParaRPr>
          </a:p>
          <a:p>
            <a:pPr algn="just" eaLnBrk="0" hangingPunct="0">
              <a:defRPr/>
            </a:pPr>
            <a:endParaRPr lang="en-US" dirty="0">
              <a:solidFill>
                <a:srgbClr val="4C0000"/>
              </a:solidFill>
              <a:sym typeface="Symbol" pitchFamily="18" charset="2"/>
            </a:endParaRPr>
          </a:p>
          <a:p>
            <a:pPr algn="just" eaLnBrk="0" hangingPunct="0">
              <a:defRPr/>
            </a:pPr>
            <a:endParaRPr lang="en-US" dirty="0" smtClean="0">
              <a:solidFill>
                <a:srgbClr val="4C0000"/>
              </a:solidFill>
              <a:sym typeface="Symbol" pitchFamily="18" charset="2"/>
            </a:endParaRPr>
          </a:p>
          <a:p>
            <a:pPr algn="just" eaLnBrk="0" hangingPunct="0">
              <a:defRPr/>
            </a:pPr>
            <a:endParaRPr lang="en-US" dirty="0">
              <a:solidFill>
                <a:srgbClr val="4C0000"/>
              </a:solidFill>
              <a:sym typeface="Symbol" pitchFamily="18" charset="2"/>
            </a:endParaRPr>
          </a:p>
          <a:p>
            <a:pPr algn="just" eaLnBrk="0" hangingPunct="0">
              <a:defRPr/>
            </a:pPr>
            <a:endParaRPr lang="en-US" sz="1200" dirty="0">
              <a:solidFill>
                <a:srgbClr val="4C0000"/>
              </a:solidFill>
              <a:sym typeface="Symbol" pitchFamily="18" charset="2"/>
            </a:endParaRPr>
          </a:p>
          <a:p>
            <a:pPr algn="just" eaLnBrk="0" hangingPunct="0">
              <a:defRPr/>
            </a:pPr>
            <a:r>
              <a:rPr lang="en-US" sz="2000" b="1" dirty="0">
                <a:solidFill>
                  <a:srgbClr val="4C0000"/>
                </a:solidFill>
                <a:sym typeface="Symbol" pitchFamily="18" charset="2"/>
              </a:rPr>
              <a:t>These reactions can either be acid- or base-catalyzed.</a:t>
            </a:r>
          </a:p>
          <a:p>
            <a:pPr algn="just" eaLnBrk="0" hangingPunct="0">
              <a:defRPr/>
            </a:pPr>
            <a:endParaRPr lang="en-US" dirty="0">
              <a:solidFill>
                <a:schemeClr val="accent2"/>
              </a:solidFill>
              <a:sym typeface="Symbol" pitchFamily="18" charset="2"/>
            </a:endParaRPr>
          </a:p>
          <a:p>
            <a:pPr algn="just" eaLnBrk="0" hangingPunct="0">
              <a:defRPr/>
            </a:pPr>
            <a:r>
              <a:rPr lang="en-US" dirty="0">
                <a:solidFill>
                  <a:srgbClr val="0000CC"/>
                </a:solidFill>
                <a:sym typeface="Symbol" pitchFamily="18" charset="2"/>
              </a:rPr>
              <a:t>Under basic conditions, the </a:t>
            </a:r>
            <a:r>
              <a:rPr lang="en-US" dirty="0" err="1">
                <a:solidFill>
                  <a:srgbClr val="0000CC"/>
                </a:solidFill>
                <a:sym typeface="Symbol" pitchFamily="18" charset="2"/>
              </a:rPr>
              <a:t>aldol</a:t>
            </a:r>
            <a:r>
              <a:rPr lang="en-US" dirty="0">
                <a:solidFill>
                  <a:srgbClr val="0000CC"/>
                </a:solidFill>
                <a:sym typeface="Symbol" pitchFamily="18" charset="2"/>
              </a:rPr>
              <a:t> condensation occurs by a </a:t>
            </a:r>
            <a:r>
              <a:rPr lang="en-US" dirty="0" err="1">
                <a:solidFill>
                  <a:srgbClr val="0000CC"/>
                </a:solidFill>
                <a:sym typeface="Symbol" pitchFamily="18" charset="2"/>
              </a:rPr>
              <a:t>nucleophilic</a:t>
            </a:r>
            <a:r>
              <a:rPr lang="en-US" dirty="0">
                <a:solidFill>
                  <a:srgbClr val="0000CC"/>
                </a:solidFill>
                <a:sym typeface="Symbol" pitchFamily="18" charset="2"/>
              </a:rPr>
              <a:t> addition of the </a:t>
            </a:r>
            <a:r>
              <a:rPr lang="en-US" dirty="0" err="1">
                <a:solidFill>
                  <a:srgbClr val="0000CC"/>
                </a:solidFill>
                <a:sym typeface="Symbol" pitchFamily="18" charset="2"/>
              </a:rPr>
              <a:t>enolate</a:t>
            </a:r>
            <a:r>
              <a:rPr lang="en-US" dirty="0">
                <a:solidFill>
                  <a:srgbClr val="0000CC"/>
                </a:solidFill>
                <a:sym typeface="Symbol" pitchFamily="18" charset="2"/>
              </a:rPr>
              <a:t> ion (a strong nucleophile) to a carbonyl group.</a:t>
            </a:r>
          </a:p>
          <a:p>
            <a:pPr algn="just" eaLnBrk="0" hangingPunct="0">
              <a:defRPr/>
            </a:pPr>
            <a:endParaRPr lang="en-US" sz="1400" dirty="0">
              <a:solidFill>
                <a:srgbClr val="0000CC"/>
              </a:solidFill>
              <a:sym typeface="Symbol" pitchFamily="18" charset="2"/>
            </a:endParaRPr>
          </a:p>
          <a:p>
            <a:pPr algn="just" eaLnBrk="0" hangingPunct="0">
              <a:defRPr/>
            </a:pPr>
            <a:r>
              <a:rPr lang="en-US" dirty="0">
                <a:solidFill>
                  <a:srgbClr val="0000CC"/>
                </a:solidFill>
                <a:sym typeface="Symbol" pitchFamily="18" charset="2"/>
              </a:rPr>
              <a:t>Under acid conditions, the </a:t>
            </a:r>
            <a:r>
              <a:rPr lang="en-US" dirty="0" err="1">
                <a:solidFill>
                  <a:srgbClr val="0000CC"/>
                </a:solidFill>
                <a:sym typeface="Symbol" pitchFamily="18" charset="2"/>
              </a:rPr>
              <a:t>enol</a:t>
            </a:r>
            <a:r>
              <a:rPr lang="en-US" dirty="0">
                <a:solidFill>
                  <a:srgbClr val="0000CC"/>
                </a:solidFill>
                <a:sym typeface="Symbol" pitchFamily="18" charset="2"/>
              </a:rPr>
              <a:t> serves as a weak nucleophile to attack an activated (protonated) carbonyl group.</a:t>
            </a:r>
            <a:endParaRPr lang="el-GR" dirty="0">
              <a:solidFill>
                <a:srgbClr val="0000CC"/>
              </a:solidFill>
              <a:sym typeface="Symbol" pitchFamily="18" charset="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6375" y="1334436"/>
            <a:ext cx="6948425" cy="3237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228600" y="133350"/>
            <a:ext cx="8686800" cy="110799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Arial Unicode MS" pitchFamily="34" charset="-128"/>
                <a:cs typeface="Arial Unicode MS" pitchFamily="34" charset="-128"/>
              </a:rPr>
              <a:t>ALDOL CONDENSATION</a:t>
            </a:r>
          </a:p>
          <a:p>
            <a:pPr eaLnBrk="0" hangingPunct="0">
              <a:defRPr/>
            </a:pPr>
            <a:endParaRPr lang="en-US" dirty="0">
              <a:solidFill>
                <a:srgbClr val="003300"/>
              </a:solidFill>
              <a:ea typeface="Arial Unicode MS" pitchFamily="34" charset="-128"/>
              <a:cs typeface="Arial Unicode MS" pitchFamily="34" charset="-128"/>
            </a:endParaRPr>
          </a:p>
          <a:p>
            <a:pPr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Base-catalyzed: mechanism</a:t>
            </a:r>
            <a:endParaRPr lang="el-GR" sz="2000" b="1" dirty="0">
              <a:solidFill>
                <a:srgbClr val="0033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04800" y="1676064"/>
            <a:ext cx="8610600" cy="4648536"/>
            <a:chOff x="304800" y="1780547"/>
            <a:chExt cx="8686800" cy="4648536"/>
          </a:xfrm>
        </p:grpSpPr>
        <p:grpSp>
          <p:nvGrpSpPr>
            <p:cNvPr id="3" name="Group 2"/>
            <p:cNvGrpSpPr/>
            <p:nvPr/>
          </p:nvGrpSpPr>
          <p:grpSpPr>
            <a:xfrm>
              <a:off x="381000" y="1780547"/>
              <a:ext cx="8382000" cy="1572253"/>
              <a:chOff x="381000" y="1780547"/>
              <a:chExt cx="8382000" cy="1572253"/>
            </a:xfrm>
          </p:grpSpPr>
          <p:graphicFrame>
            <p:nvGraphicFramePr>
              <p:cNvPr id="7171" name="Object 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35132448"/>
                  </p:ext>
                </p:extLst>
              </p:nvPr>
            </p:nvGraphicFramePr>
            <p:xfrm>
              <a:off x="2828841" y="1780547"/>
              <a:ext cx="2948535" cy="31445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278" name="CorelPhotoPaint.Image.7" r:id="rId3" imgW="3028571" imgH="323638" progId="">
                      <p:embed/>
                    </p:oleObj>
                  </mc:Choice>
                  <mc:Fallback>
                    <p:oleObj name="CorelPhotoPaint.Image.7" r:id="rId3" imgW="3028571" imgH="323638" progId="">
                      <p:embed/>
                      <p:pic>
                        <p:nvPicPr>
                          <p:cNvPr id="0" name="Object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28841" y="1780547"/>
                            <a:ext cx="2948535" cy="31445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7174" name="Picture 7" descr="22_01-43UN"/>
              <p:cNvPicPr>
                <a:picLocks noChangeAspect="1" noChangeArrowheads="1"/>
              </p:cNvPicPr>
              <p:nvPr/>
            </p:nvPicPr>
            <p:blipFill rotWithShape="1">
              <a:blip r:embed="rId5" cstate="print"/>
              <a:srcRect b="11804"/>
              <a:stretch/>
            </p:blipFill>
            <p:spPr bwMode="auto">
              <a:xfrm>
                <a:off x="381000" y="2002512"/>
                <a:ext cx="8382000" cy="1350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aphicFrame>
          <p:nvGraphicFramePr>
            <p:cNvPr id="7170" name="Object 8"/>
            <p:cNvGraphicFramePr>
              <a:graphicFrameLocks noGrp="1" noChangeAspect="1"/>
            </p:cNvGraphicFramePr>
            <p:nvPr>
              <p:ph/>
              <p:extLst>
                <p:ext uri="{D42A27DB-BD31-4B8C-83A1-F6EECF244321}">
                  <p14:modId xmlns:p14="http://schemas.microsoft.com/office/powerpoint/2010/main" val="6170364"/>
                </p:ext>
              </p:extLst>
            </p:nvPr>
          </p:nvGraphicFramePr>
          <p:xfrm>
            <a:off x="304800" y="3857333"/>
            <a:ext cx="8686800" cy="2571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79" name="CorelPhotoPaint.Image.7" r:id="rId6" imgW="8076190" imgH="2390476" progId="">
                    <p:embed/>
                  </p:oleObj>
                </mc:Choice>
                <mc:Fallback>
                  <p:oleObj name="CorelPhotoPaint.Image.7" r:id="rId6" imgW="8076190" imgH="2390476" progId="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4800" y="3857333"/>
                          <a:ext cx="8686800" cy="25717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228600" y="76200"/>
            <a:ext cx="8686800" cy="267765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Arial Unicode MS" pitchFamily="34" charset="-128"/>
                <a:cs typeface="Arial Unicode MS" pitchFamily="34" charset="-128"/>
              </a:rPr>
              <a:t>ALDOL CONDENSATION</a:t>
            </a:r>
          </a:p>
          <a:p>
            <a:pPr eaLnBrk="0" hangingPunct="0">
              <a:defRPr/>
            </a:pPr>
            <a:endParaRPr lang="en-US" dirty="0">
              <a:solidFill>
                <a:srgbClr val="003300"/>
              </a:solidFill>
              <a:ea typeface="Arial Unicode MS" pitchFamily="34" charset="-128"/>
              <a:cs typeface="Arial Unicode MS" pitchFamily="34" charset="-128"/>
            </a:endParaRPr>
          </a:p>
          <a:p>
            <a:pPr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Dehydration of </a:t>
            </a:r>
            <a:r>
              <a:rPr lang="en-US" sz="2000" b="1" dirty="0" err="1">
                <a:solidFill>
                  <a:srgbClr val="003300"/>
                </a:solidFill>
              </a:rPr>
              <a:t>Aldol</a:t>
            </a:r>
            <a:endParaRPr lang="en-US" sz="2000" b="1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endParaRPr lang="en-US" sz="1100" dirty="0">
              <a:solidFill>
                <a:srgbClr val="0000CC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4C0000"/>
                </a:solidFill>
              </a:rPr>
              <a:t>Heating a basic or acidic </a:t>
            </a:r>
            <a:r>
              <a:rPr lang="en-US" b="1" dirty="0" err="1">
                <a:solidFill>
                  <a:srgbClr val="4C0000"/>
                </a:solidFill>
              </a:rPr>
              <a:t>aldol</a:t>
            </a:r>
            <a:r>
              <a:rPr lang="en-US" b="1" dirty="0">
                <a:solidFill>
                  <a:srgbClr val="4C0000"/>
                </a:solidFill>
              </a:rPr>
              <a:t> dehydration of the alcohol functional group</a:t>
            </a:r>
          </a:p>
          <a:p>
            <a:pPr marL="171450" indent="-171450" algn="just">
              <a:buFont typeface="Wingdings" panose="05000000000000000000" pitchFamily="2" charset="2"/>
              <a:buChar char="q"/>
              <a:defRPr/>
            </a:pPr>
            <a:endParaRPr lang="en-US" sz="900" b="1" dirty="0">
              <a:solidFill>
                <a:srgbClr val="4C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4C0000"/>
                </a:solidFill>
              </a:rPr>
              <a:t>The product is a </a:t>
            </a:r>
            <a:r>
              <a:rPr lang="el-GR" b="1" dirty="0">
                <a:solidFill>
                  <a:srgbClr val="4C0000"/>
                </a:solidFill>
                <a:cs typeface="Times New Roman" pitchFamily="18" charset="0"/>
              </a:rPr>
              <a:t>α</a:t>
            </a:r>
            <a:r>
              <a:rPr lang="en-US" b="1" dirty="0">
                <a:solidFill>
                  <a:srgbClr val="4C0000"/>
                </a:solidFill>
                <a:cs typeface="Times New Roman" pitchFamily="18" charset="0"/>
              </a:rPr>
              <a:t>,</a:t>
            </a:r>
            <a:r>
              <a:rPr lang="el-GR" b="1" dirty="0">
                <a:solidFill>
                  <a:srgbClr val="4C0000"/>
                </a:solidFill>
                <a:cs typeface="Tahoma" pitchFamily="34" charset="0"/>
              </a:rPr>
              <a:t>β</a:t>
            </a:r>
            <a:r>
              <a:rPr lang="en-US" b="1" dirty="0">
                <a:solidFill>
                  <a:srgbClr val="4C0000"/>
                </a:solidFill>
              </a:rPr>
              <a:t>-unsaturated conjugated aldehyde or ketone</a:t>
            </a:r>
          </a:p>
          <a:p>
            <a:pPr marL="171450" indent="-171450" algn="just">
              <a:buFont typeface="Wingdings" panose="05000000000000000000" pitchFamily="2" charset="2"/>
              <a:buChar char="q"/>
              <a:defRPr/>
            </a:pPr>
            <a:endParaRPr lang="en-US" sz="1000" b="1" dirty="0">
              <a:solidFill>
                <a:srgbClr val="4C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4C0000"/>
                </a:solidFill>
              </a:rPr>
              <a:t>An </a:t>
            </a:r>
            <a:r>
              <a:rPr lang="en-US" b="1" dirty="0" err="1">
                <a:solidFill>
                  <a:srgbClr val="4C0000"/>
                </a:solidFill>
              </a:rPr>
              <a:t>Aldol</a:t>
            </a:r>
            <a:r>
              <a:rPr lang="en-US" b="1" dirty="0">
                <a:solidFill>
                  <a:srgbClr val="4C0000"/>
                </a:solidFill>
              </a:rPr>
              <a:t> condensation, followed by dehydration, forms a new carbon–carbon double bond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04800" y="2764118"/>
            <a:ext cx="8686800" cy="3941482"/>
            <a:chOff x="304800" y="2764118"/>
            <a:chExt cx="8686800" cy="3941482"/>
          </a:xfrm>
        </p:grpSpPr>
        <p:pic>
          <p:nvPicPr>
            <p:cNvPr id="28675" name="Picture 5" descr="22_02-04UN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b="7929"/>
            <a:stretch/>
          </p:blipFill>
          <p:spPr bwMode="auto">
            <a:xfrm>
              <a:off x="375744" y="2764118"/>
              <a:ext cx="8234856" cy="2341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304800" y="5105400"/>
              <a:ext cx="8686800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53568" y="152400"/>
            <a:ext cx="8473440" cy="6317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FUNDAMENTAL CONCEPTS</a:t>
            </a: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endParaRPr lang="en-US" sz="900" dirty="0">
              <a:effectLst>
                <a:outerShdw blurRad="38100" dist="38100" dir="2700000" algn="tl">
                  <a:srgbClr val="C0C0C0"/>
                </a:outerShdw>
              </a:effectLst>
              <a:latin typeface="Arial Black" panose="020B0A04020102020204" pitchFamily="34" charset="0"/>
            </a:endParaRP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b="1" dirty="0" err="1" smtClean="0">
                <a:solidFill>
                  <a:srgbClr val="006600"/>
                </a:solidFill>
                <a:latin typeface="Arial Black" panose="020B0A04020102020204" pitchFamily="34" charset="0"/>
              </a:rPr>
              <a:t>Tautomeriztion</a:t>
            </a:r>
            <a:endParaRPr lang="en-US" sz="2000" b="1" dirty="0" smtClean="0">
              <a:solidFill>
                <a:srgbClr val="006600"/>
              </a:solidFill>
              <a:latin typeface="Arial Black" panose="020B0A04020102020204" pitchFamily="34" charset="0"/>
            </a:endParaRP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endParaRPr lang="en-US" sz="1400" b="1" dirty="0" smtClean="0">
              <a:solidFill>
                <a:srgbClr val="006600"/>
              </a:solidFill>
              <a:latin typeface="Arial Black" panose="020B0A04020102020204" pitchFamily="34" charset="0"/>
            </a:endParaRP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b="1" dirty="0" smtClean="0">
                <a:solidFill>
                  <a:srgbClr val="006600"/>
                </a:solidFill>
                <a:latin typeface="Arial Black" panose="020B0A04020102020204" pitchFamily="34" charset="0"/>
              </a:rPr>
              <a:t>Alpha halogenation</a:t>
            </a: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endParaRPr lang="en-US" sz="1400" b="1" dirty="0" smtClean="0">
              <a:solidFill>
                <a:srgbClr val="006600"/>
              </a:solidFill>
              <a:latin typeface="Arial Black" panose="020B0A04020102020204" pitchFamily="34" charset="0"/>
            </a:endParaRP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b="1" dirty="0" smtClean="0">
                <a:solidFill>
                  <a:srgbClr val="006600"/>
                </a:solidFill>
                <a:latin typeface="Arial Black" panose="020B0A04020102020204" pitchFamily="34" charset="0"/>
              </a:rPr>
              <a:t>Alpha alkylation</a:t>
            </a: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endParaRPr lang="en-US" sz="1400" b="1" dirty="0" smtClean="0">
              <a:solidFill>
                <a:srgbClr val="006600"/>
              </a:solidFill>
              <a:latin typeface="Arial Black" panose="020B0A04020102020204" pitchFamily="34" charset="0"/>
            </a:endParaRP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b="1" dirty="0" smtClean="0">
                <a:solidFill>
                  <a:srgbClr val="006600"/>
                </a:solidFill>
                <a:latin typeface="Arial Black" panose="020B0A04020102020204" pitchFamily="34" charset="0"/>
              </a:rPr>
              <a:t>Aldol condensation</a:t>
            </a: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endParaRPr lang="en-US" b="1" dirty="0" smtClean="0">
              <a:solidFill>
                <a:srgbClr val="006600"/>
              </a:solidFill>
              <a:latin typeface="Arial Black" panose="020B0A04020102020204" pitchFamily="34" charset="0"/>
            </a:endParaRP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b="1" dirty="0" err="1" smtClean="0">
                <a:solidFill>
                  <a:srgbClr val="006600"/>
                </a:solidFill>
                <a:latin typeface="Arial Black" panose="020B0A04020102020204" pitchFamily="34" charset="0"/>
              </a:rPr>
              <a:t>Claisen</a:t>
            </a:r>
            <a:r>
              <a:rPr lang="en-US" sz="2000" b="1" dirty="0" smtClean="0">
                <a:solidFill>
                  <a:srgbClr val="006600"/>
                </a:solidFill>
                <a:latin typeface="Arial Black" panose="020B0A04020102020204" pitchFamily="34" charset="0"/>
              </a:rPr>
              <a:t> condensation</a:t>
            </a: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endParaRPr lang="en-US" b="1" dirty="0" smtClean="0">
              <a:solidFill>
                <a:srgbClr val="006600"/>
              </a:solidFill>
              <a:latin typeface="Arial Black" panose="020B0A04020102020204" pitchFamily="34" charset="0"/>
            </a:endParaRP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b="1" dirty="0" smtClean="0">
                <a:solidFill>
                  <a:srgbClr val="006600"/>
                </a:solidFill>
                <a:latin typeface="Arial Black" panose="020B0A04020102020204" pitchFamily="34" charset="0"/>
              </a:rPr>
              <a:t>Michael addition</a:t>
            </a: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endParaRPr lang="en-US" b="1" dirty="0" smtClean="0">
              <a:solidFill>
                <a:srgbClr val="006600"/>
              </a:solidFill>
              <a:latin typeface="Arial Black" panose="020B0A04020102020204" pitchFamily="34" charset="0"/>
            </a:endParaRP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b="1" dirty="0" smtClean="0">
                <a:solidFill>
                  <a:srgbClr val="006600"/>
                </a:solidFill>
                <a:latin typeface="Arial Black" panose="020B0A04020102020204" pitchFamily="34" charset="0"/>
              </a:rPr>
              <a:t>Robinson annulation</a:t>
            </a: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endParaRPr lang="en-US" sz="1200" b="1" dirty="0" smtClean="0">
              <a:solidFill>
                <a:srgbClr val="0066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3909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228600" y="133350"/>
            <a:ext cx="8686800" cy="298543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Arial Unicode MS" pitchFamily="34" charset="-128"/>
                <a:cs typeface="Arial Unicode MS" pitchFamily="34" charset="-128"/>
              </a:rPr>
              <a:t>ALDOL CONDENSATION</a:t>
            </a:r>
          </a:p>
          <a:p>
            <a:pPr eaLnBrk="0" hangingPunct="0">
              <a:defRPr/>
            </a:pPr>
            <a:endParaRPr lang="en-US" dirty="0">
              <a:solidFill>
                <a:srgbClr val="003300"/>
              </a:solidFill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algn="just"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Crossed </a:t>
            </a:r>
            <a:r>
              <a:rPr lang="en-US" sz="2000" b="1" dirty="0" err="1">
                <a:solidFill>
                  <a:srgbClr val="003300"/>
                </a:solidFill>
              </a:rPr>
              <a:t>Aldol</a:t>
            </a:r>
            <a:r>
              <a:rPr lang="en-US" sz="2000" b="1" dirty="0">
                <a:solidFill>
                  <a:srgbClr val="003300"/>
                </a:solidFill>
              </a:rPr>
              <a:t> Condensations</a:t>
            </a:r>
          </a:p>
          <a:p>
            <a:pPr algn="just" eaLnBrk="0" hangingPunct="0">
              <a:defRPr/>
            </a:pPr>
            <a:endParaRPr lang="en-US" b="1" dirty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r>
              <a:rPr lang="en-US" dirty="0">
                <a:solidFill>
                  <a:srgbClr val="0000CC"/>
                </a:solidFill>
              </a:rPr>
              <a:t>When the </a:t>
            </a:r>
            <a:r>
              <a:rPr lang="en-US" dirty="0" err="1">
                <a:solidFill>
                  <a:srgbClr val="0000CC"/>
                </a:solidFill>
              </a:rPr>
              <a:t>enolate</a:t>
            </a:r>
            <a:r>
              <a:rPr lang="en-US" dirty="0">
                <a:solidFill>
                  <a:srgbClr val="0000CC"/>
                </a:solidFill>
              </a:rPr>
              <a:t> of one aldehyde (or ketone) adds to the carbonyl group of another, the result is called a cross </a:t>
            </a:r>
            <a:r>
              <a:rPr lang="en-US" dirty="0" err="1">
                <a:solidFill>
                  <a:srgbClr val="0000CC"/>
                </a:solidFill>
              </a:rPr>
              <a:t>aldol</a:t>
            </a:r>
            <a:r>
              <a:rPr lang="en-US" dirty="0">
                <a:solidFill>
                  <a:srgbClr val="0000CC"/>
                </a:solidFill>
              </a:rPr>
              <a:t> condensation</a:t>
            </a:r>
            <a:r>
              <a:rPr lang="en-US" dirty="0" smtClean="0">
                <a:solidFill>
                  <a:srgbClr val="0000CC"/>
                </a:solidFill>
              </a:rPr>
              <a:t>.</a:t>
            </a:r>
          </a:p>
          <a:p>
            <a:pPr algn="just" eaLnBrk="0" hangingPunct="0">
              <a:defRPr/>
            </a:pPr>
            <a:endParaRPr lang="en-US" dirty="0" smtClean="0">
              <a:solidFill>
                <a:schemeClr val="accent2"/>
              </a:solidFill>
            </a:endParaRPr>
          </a:p>
          <a:p>
            <a:pPr algn="just" eaLnBrk="0" hangingPunct="0">
              <a:defRPr/>
            </a:pPr>
            <a:endParaRPr lang="en-US" sz="1000" dirty="0">
              <a:solidFill>
                <a:schemeClr val="accent2"/>
              </a:solidFill>
            </a:endParaRPr>
          </a:p>
          <a:p>
            <a:pPr marL="285750" indent="-285750" algn="just" eaLnBrk="0" hangingPunct="0">
              <a:buFont typeface="Wingdings" panose="05000000000000000000" pitchFamily="2" charset="2"/>
              <a:buChar char="q"/>
              <a:defRPr/>
            </a:pPr>
            <a:r>
              <a:rPr lang="en-US" sz="2000" b="1" dirty="0">
                <a:solidFill>
                  <a:srgbClr val="4C0000"/>
                </a:solidFill>
              </a:rPr>
              <a:t>The compounds used in the reaction must be selected carefully, or a mixture of several products will be formed. </a:t>
            </a:r>
            <a:endParaRPr lang="el-GR" sz="2000" b="1" dirty="0">
              <a:solidFill>
                <a:srgbClr val="4C0000"/>
              </a:solidFill>
            </a:endParaRPr>
          </a:p>
        </p:txBody>
      </p:sp>
      <p:pic>
        <p:nvPicPr>
          <p:cNvPr id="29699" name="Picture 8" descr="22_02-06UNT"/>
          <p:cNvPicPr>
            <a:picLocks noChangeAspect="1" noChangeArrowheads="1"/>
          </p:cNvPicPr>
          <p:nvPr/>
        </p:nvPicPr>
        <p:blipFill rotWithShape="1">
          <a:blip r:embed="rId2" cstate="print"/>
          <a:srcRect b="16041"/>
          <a:stretch/>
        </p:blipFill>
        <p:spPr bwMode="auto">
          <a:xfrm>
            <a:off x="228600" y="3318164"/>
            <a:ext cx="8686800" cy="3158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2" name="Text Box 4"/>
          <p:cNvSpPr txBox="1">
            <a:spLocks noChangeArrowheads="1"/>
          </p:cNvSpPr>
          <p:nvPr/>
        </p:nvSpPr>
        <p:spPr bwMode="auto">
          <a:xfrm>
            <a:off x="228600" y="76200"/>
            <a:ext cx="8686800" cy="150810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Arial Unicode MS" pitchFamily="34" charset="-128"/>
                <a:cs typeface="Arial Unicode MS" pitchFamily="34" charset="-128"/>
              </a:rPr>
              <a:t>ALDOL </a:t>
            </a: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Arial Unicode MS" pitchFamily="34" charset="-128"/>
                <a:cs typeface="Arial Unicode MS" pitchFamily="34" charset="-128"/>
              </a:rPr>
              <a:t>CONDENSATION</a:t>
            </a:r>
            <a:endParaRPr lang="en-US" sz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eaLnBrk="0" hangingPunct="0">
              <a:defRPr/>
            </a:pPr>
            <a:endParaRPr lang="en-US" dirty="0">
              <a:solidFill>
                <a:srgbClr val="003300"/>
              </a:solidFill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algn="just"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Crossed </a:t>
            </a:r>
            <a:r>
              <a:rPr lang="en-US" sz="2000" b="1" dirty="0" err="1">
                <a:solidFill>
                  <a:srgbClr val="003300"/>
                </a:solidFill>
              </a:rPr>
              <a:t>Aldol</a:t>
            </a:r>
            <a:r>
              <a:rPr lang="en-US" sz="2000" b="1" dirty="0">
                <a:solidFill>
                  <a:srgbClr val="003300"/>
                </a:solidFill>
              </a:rPr>
              <a:t> Condensations</a:t>
            </a:r>
          </a:p>
          <a:p>
            <a:pPr algn="just" eaLnBrk="0" hangingPunct="0">
              <a:defRPr/>
            </a:pPr>
            <a:endParaRPr lang="en-US" sz="800" b="1" dirty="0">
              <a:solidFill>
                <a:schemeClr val="accent2"/>
              </a:solidFill>
            </a:endParaRPr>
          </a:p>
          <a:p>
            <a:pPr marL="285750" indent="-285750" algn="just" eaLnBrk="0" hangingPunct="0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4C0000"/>
                </a:solidFill>
              </a:rPr>
              <a:t>To be selective, only one of the reactants should have an alpha hydrogen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81000" y="1609127"/>
            <a:ext cx="8458200" cy="5096473"/>
            <a:chOff x="381000" y="1609127"/>
            <a:chExt cx="8458200" cy="5096473"/>
          </a:xfrm>
        </p:grpSpPr>
        <p:pic>
          <p:nvPicPr>
            <p:cNvPr id="30723" name="Picture 8" descr="22_02-07UN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b="7092"/>
            <a:stretch/>
          </p:blipFill>
          <p:spPr bwMode="auto">
            <a:xfrm>
              <a:off x="381000" y="3325091"/>
              <a:ext cx="8458200" cy="33805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Picture 6"/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1447800" y="1609127"/>
              <a:ext cx="5638800" cy="16674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6" name="Text Box 4"/>
          <p:cNvSpPr txBox="1">
            <a:spLocks noChangeArrowheads="1"/>
          </p:cNvSpPr>
          <p:nvPr/>
        </p:nvSpPr>
        <p:spPr bwMode="auto">
          <a:xfrm>
            <a:off x="228600" y="133350"/>
            <a:ext cx="8686800" cy="31239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Arial Unicode MS" pitchFamily="34" charset="-128"/>
                <a:cs typeface="Arial Unicode MS" pitchFamily="34" charset="-128"/>
              </a:rPr>
              <a:t>ALDOL CONDENSATION</a:t>
            </a:r>
          </a:p>
          <a:p>
            <a:pPr eaLnBrk="0" hangingPunct="0">
              <a:defRPr/>
            </a:pPr>
            <a:endParaRPr lang="en-US" sz="1200" dirty="0">
              <a:solidFill>
                <a:srgbClr val="003300"/>
              </a:solidFill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algn="just">
              <a:defRPr/>
            </a:pPr>
            <a:r>
              <a:rPr lang="en-US" sz="2000" b="1" dirty="0" err="1">
                <a:solidFill>
                  <a:srgbClr val="003300"/>
                </a:solidFill>
              </a:rPr>
              <a:t>Aldol</a:t>
            </a:r>
            <a:r>
              <a:rPr lang="en-US" sz="2000" b="1" dirty="0">
                <a:solidFill>
                  <a:srgbClr val="003300"/>
                </a:solidFill>
              </a:rPr>
              <a:t> Cyclization</a:t>
            </a:r>
          </a:p>
          <a:p>
            <a:pPr algn="just">
              <a:defRPr/>
            </a:pPr>
            <a:endParaRPr lang="en-US" sz="1000" b="1" dirty="0">
              <a:solidFill>
                <a:srgbClr val="0000FF"/>
              </a:solidFill>
            </a:endParaRPr>
          </a:p>
          <a:p>
            <a:pPr algn="just">
              <a:defRPr/>
            </a:pPr>
            <a:r>
              <a:rPr lang="en-US" dirty="0" err="1">
                <a:solidFill>
                  <a:srgbClr val="0000FF"/>
                </a:solidFill>
              </a:rPr>
              <a:t>Intramolecular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>
                <a:solidFill>
                  <a:srgbClr val="0000FF"/>
                </a:solidFill>
              </a:rPr>
              <a:t>aldol</a:t>
            </a:r>
            <a:r>
              <a:rPr lang="en-US" dirty="0">
                <a:solidFill>
                  <a:srgbClr val="0000FF"/>
                </a:solidFill>
              </a:rPr>
              <a:t> reactions of </a:t>
            </a:r>
            <a:r>
              <a:rPr lang="en-US" dirty="0" err="1">
                <a:solidFill>
                  <a:srgbClr val="0000FF"/>
                </a:solidFill>
              </a:rPr>
              <a:t>diketones</a:t>
            </a:r>
            <a:r>
              <a:rPr lang="en-US" dirty="0">
                <a:solidFill>
                  <a:srgbClr val="0000FF"/>
                </a:solidFill>
              </a:rPr>
              <a:t> are often used for making five- and six-membered rings.</a:t>
            </a:r>
          </a:p>
          <a:p>
            <a:pPr algn="just">
              <a:defRPr/>
            </a:pPr>
            <a:endParaRPr lang="en-US" sz="1000" dirty="0">
              <a:solidFill>
                <a:srgbClr val="0000FF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FF"/>
                </a:solidFill>
              </a:rPr>
              <a:t>Rings smaller or larger than five or six members are not favored due to ring strain or entropy</a:t>
            </a:r>
          </a:p>
          <a:p>
            <a:pPr algn="just">
              <a:defRPr/>
            </a:pPr>
            <a:endParaRPr lang="en-US" sz="900" dirty="0">
              <a:solidFill>
                <a:schemeClr val="accent2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4C0000"/>
                </a:solidFill>
              </a:rPr>
              <a:t>1,4-diketone forms </a:t>
            </a:r>
            <a:r>
              <a:rPr lang="en-US" b="1" dirty="0" err="1">
                <a:solidFill>
                  <a:srgbClr val="4C0000"/>
                </a:solidFill>
              </a:rPr>
              <a:t>cyclopentenone</a:t>
            </a:r>
            <a:r>
              <a:rPr lang="en-US" b="1" dirty="0">
                <a:solidFill>
                  <a:srgbClr val="4C0000"/>
                </a:solidFill>
              </a:rPr>
              <a:t> and 1,5-diketone forms </a:t>
            </a:r>
            <a:r>
              <a:rPr lang="en-US" b="1" dirty="0" err="1">
                <a:solidFill>
                  <a:srgbClr val="4C0000"/>
                </a:solidFill>
              </a:rPr>
              <a:t>cyclohexenone</a:t>
            </a:r>
            <a:endParaRPr lang="el-GR" b="1" dirty="0">
              <a:solidFill>
                <a:srgbClr val="4C0000"/>
              </a:solidFill>
            </a:endParaRPr>
          </a:p>
          <a:p>
            <a:pPr algn="just">
              <a:defRPr/>
            </a:pPr>
            <a:endParaRPr lang="en-US" b="1" dirty="0">
              <a:solidFill>
                <a:srgbClr val="FF3399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81463" y="2958767"/>
            <a:ext cx="8531448" cy="3746834"/>
            <a:chOff x="281463" y="2958767"/>
            <a:chExt cx="8531448" cy="3746834"/>
          </a:xfrm>
        </p:grpSpPr>
        <p:pic>
          <p:nvPicPr>
            <p:cNvPr id="31747" name="Picture 6" descr="22_02-14UNRev1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t="47153" b="5695"/>
            <a:stretch/>
          </p:blipFill>
          <p:spPr bwMode="auto">
            <a:xfrm>
              <a:off x="281463" y="4724400"/>
              <a:ext cx="8531448" cy="19812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426849" y="2971800"/>
              <a:ext cx="4526151" cy="1577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4"/>
            <a:stretch>
              <a:fillRect/>
            </a:stretch>
          </p:blipFill>
          <p:spPr bwMode="auto">
            <a:xfrm>
              <a:off x="6753211" y="2958767"/>
              <a:ext cx="1744445" cy="17656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381000" y="133350"/>
            <a:ext cx="8382000" cy="193899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Arial Unicode MS" pitchFamily="34" charset="-128"/>
                <a:cs typeface="Arial Unicode MS" pitchFamily="34" charset="-128"/>
              </a:rPr>
              <a:t>ALDOL CONDENSATION</a:t>
            </a:r>
          </a:p>
          <a:p>
            <a:pPr eaLnBrk="0" hangingPunct="0">
              <a:defRPr/>
            </a:pPr>
            <a:endParaRPr lang="en-US" dirty="0">
              <a:solidFill>
                <a:srgbClr val="003300"/>
              </a:solidFill>
              <a:ea typeface="Arial Unicode MS" pitchFamily="34" charset="-128"/>
              <a:cs typeface="Arial Unicode MS" pitchFamily="34" charset="-128"/>
            </a:endParaRPr>
          </a:p>
          <a:p>
            <a:pPr algn="just"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Planning </a:t>
            </a:r>
            <a:r>
              <a:rPr lang="en-US" sz="2000" b="1" dirty="0" err="1">
                <a:solidFill>
                  <a:srgbClr val="003300"/>
                </a:solidFill>
              </a:rPr>
              <a:t>Aldol</a:t>
            </a:r>
            <a:r>
              <a:rPr lang="en-US" sz="2000" b="1" dirty="0">
                <a:solidFill>
                  <a:srgbClr val="003300"/>
                </a:solidFill>
              </a:rPr>
              <a:t> Synthesis: Retro-synthesis of </a:t>
            </a:r>
            <a:r>
              <a:rPr lang="en-US" sz="2000" b="1" dirty="0" err="1">
                <a:solidFill>
                  <a:srgbClr val="003300"/>
                </a:solidFill>
              </a:rPr>
              <a:t>Aldol</a:t>
            </a:r>
            <a:r>
              <a:rPr lang="en-US" sz="2000" b="1" dirty="0">
                <a:solidFill>
                  <a:srgbClr val="003300"/>
                </a:solidFill>
              </a:rPr>
              <a:t> Condensation</a:t>
            </a:r>
          </a:p>
          <a:p>
            <a:pPr algn="just" eaLnBrk="0" hangingPunct="0">
              <a:defRPr/>
            </a:pPr>
            <a:endParaRPr lang="en-US" dirty="0">
              <a:solidFill>
                <a:srgbClr val="0000FF"/>
              </a:solidFill>
            </a:endParaRPr>
          </a:p>
          <a:p>
            <a:pPr algn="just" eaLnBrk="0" hangingPunct="0">
              <a:defRPr/>
            </a:pPr>
            <a:r>
              <a:rPr lang="en-US" dirty="0">
                <a:solidFill>
                  <a:srgbClr val="0000FF"/>
                </a:solidFill>
              </a:rPr>
              <a:t>As long as we remember their limitations, </a:t>
            </a:r>
            <a:r>
              <a:rPr lang="en-US" dirty="0" err="1">
                <a:solidFill>
                  <a:srgbClr val="0000FF"/>
                </a:solidFill>
              </a:rPr>
              <a:t>aldol</a:t>
            </a:r>
            <a:r>
              <a:rPr lang="en-US" dirty="0">
                <a:solidFill>
                  <a:srgbClr val="0000FF"/>
                </a:solidFill>
              </a:rPr>
              <a:t> condensations can serve as useful synthetic tools for making a variety of organic compounds.</a:t>
            </a:r>
            <a:endParaRPr lang="el-GR" dirty="0">
              <a:solidFill>
                <a:srgbClr val="0000FF"/>
              </a:solidFill>
            </a:endParaRPr>
          </a:p>
        </p:txBody>
      </p:sp>
      <p:pic>
        <p:nvPicPr>
          <p:cNvPr id="32771" name="Picture 6" descr="22_03Rev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2438400"/>
            <a:ext cx="8991600" cy="408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Text Box 4"/>
          <p:cNvSpPr txBox="1">
            <a:spLocks noChangeArrowheads="1"/>
          </p:cNvSpPr>
          <p:nvPr/>
        </p:nvSpPr>
        <p:spPr bwMode="auto">
          <a:xfrm>
            <a:off x="228600" y="133350"/>
            <a:ext cx="8686800" cy="453970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0" hangingPunct="0">
              <a:defRPr/>
            </a:pP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Arial Unicode MS" pitchFamily="34" charset="-128"/>
                <a:cs typeface="Arial Unicode MS" pitchFamily="34" charset="-128"/>
              </a:rPr>
              <a:t>ALDOL CONDENSATION</a:t>
            </a:r>
          </a:p>
          <a:p>
            <a:pPr eaLnBrk="0" hangingPunct="0">
              <a:defRPr/>
            </a:pPr>
            <a:endParaRPr lang="en-US" sz="900" dirty="0" smtClean="0">
              <a:solidFill>
                <a:srgbClr val="0000CC"/>
              </a:solidFill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eaLnBrk="0" hangingPunct="0">
              <a:defRPr/>
            </a:pPr>
            <a:r>
              <a:rPr lang="en-US" sz="2000" b="1" dirty="0" smtClean="0">
                <a:solidFill>
                  <a:srgbClr val="0000CC"/>
                </a:solidFill>
                <a:latin typeface="+mn-lt"/>
              </a:rPr>
              <a:t>Examples: </a:t>
            </a:r>
            <a:r>
              <a:rPr lang="en-US" dirty="0" smtClean="0">
                <a:solidFill>
                  <a:srgbClr val="0000CC"/>
                </a:solidFill>
                <a:latin typeface="+mn-lt"/>
              </a:rPr>
              <a:t>Predict the products of the following reactions</a:t>
            </a:r>
          </a:p>
          <a:p>
            <a:pPr eaLnBrk="0" hangingPunct="0">
              <a:defRPr/>
            </a:pPr>
            <a:endParaRPr lang="en-US" dirty="0">
              <a:solidFill>
                <a:srgbClr val="0000CC"/>
              </a:solidFill>
              <a:latin typeface="+mn-lt"/>
            </a:endParaRPr>
          </a:p>
          <a:p>
            <a:pPr eaLnBrk="0" hangingPunct="0">
              <a:defRPr/>
            </a:pPr>
            <a:endParaRPr lang="en-US" dirty="0" smtClean="0">
              <a:solidFill>
                <a:srgbClr val="0000CC"/>
              </a:solidFill>
              <a:latin typeface="+mn-lt"/>
            </a:endParaRPr>
          </a:p>
          <a:p>
            <a:pPr eaLnBrk="0" hangingPunct="0">
              <a:defRPr/>
            </a:pPr>
            <a:endParaRPr lang="en-US" dirty="0">
              <a:solidFill>
                <a:srgbClr val="0000CC"/>
              </a:solidFill>
              <a:latin typeface="+mn-lt"/>
            </a:endParaRPr>
          </a:p>
          <a:p>
            <a:pPr eaLnBrk="0" hangingPunct="0">
              <a:defRPr/>
            </a:pPr>
            <a:endParaRPr lang="en-US" dirty="0" smtClean="0">
              <a:solidFill>
                <a:srgbClr val="0000CC"/>
              </a:solidFill>
              <a:latin typeface="+mn-lt"/>
            </a:endParaRPr>
          </a:p>
          <a:p>
            <a:pPr eaLnBrk="0" hangingPunct="0">
              <a:defRPr/>
            </a:pPr>
            <a:endParaRPr lang="en-US" dirty="0">
              <a:solidFill>
                <a:srgbClr val="0000CC"/>
              </a:solidFill>
              <a:latin typeface="+mn-lt"/>
            </a:endParaRPr>
          </a:p>
          <a:p>
            <a:pPr eaLnBrk="0" hangingPunct="0">
              <a:defRPr/>
            </a:pPr>
            <a:endParaRPr lang="en-US" dirty="0" smtClean="0">
              <a:solidFill>
                <a:srgbClr val="0000CC"/>
              </a:solidFill>
              <a:latin typeface="+mn-lt"/>
            </a:endParaRPr>
          </a:p>
          <a:p>
            <a:pPr eaLnBrk="0" hangingPunct="0">
              <a:defRPr/>
            </a:pPr>
            <a:endParaRPr lang="en-US" dirty="0">
              <a:solidFill>
                <a:srgbClr val="0000CC"/>
              </a:solidFill>
              <a:latin typeface="+mn-lt"/>
            </a:endParaRPr>
          </a:p>
          <a:p>
            <a:pPr eaLnBrk="0" hangingPunct="0">
              <a:defRPr/>
            </a:pPr>
            <a:endParaRPr lang="en-US" dirty="0" smtClean="0">
              <a:solidFill>
                <a:srgbClr val="0000CC"/>
              </a:solidFill>
              <a:latin typeface="+mn-lt"/>
            </a:endParaRPr>
          </a:p>
          <a:p>
            <a:pPr eaLnBrk="0" hangingPunct="0">
              <a:defRPr/>
            </a:pPr>
            <a:endParaRPr lang="en-US" dirty="0">
              <a:solidFill>
                <a:srgbClr val="0000CC"/>
              </a:solidFill>
              <a:latin typeface="+mn-lt"/>
            </a:endParaRPr>
          </a:p>
          <a:p>
            <a:pPr eaLnBrk="0" hangingPunct="0">
              <a:defRPr/>
            </a:pPr>
            <a:endParaRPr lang="en-US" dirty="0" smtClean="0">
              <a:solidFill>
                <a:srgbClr val="0000CC"/>
              </a:solidFill>
              <a:latin typeface="+mn-lt"/>
            </a:endParaRPr>
          </a:p>
          <a:p>
            <a:pPr eaLnBrk="0" hangingPunct="0">
              <a:defRPr/>
            </a:pPr>
            <a:endParaRPr lang="en-US" dirty="0" smtClean="0">
              <a:solidFill>
                <a:srgbClr val="0000CC"/>
              </a:solidFill>
              <a:latin typeface="+mn-lt"/>
            </a:endParaRPr>
          </a:p>
          <a:p>
            <a:pPr eaLnBrk="0" hangingPunct="0">
              <a:defRPr/>
            </a:pPr>
            <a:endParaRPr lang="en-US" dirty="0">
              <a:solidFill>
                <a:srgbClr val="0000CC"/>
              </a:solidFill>
              <a:latin typeface="+mn-lt"/>
            </a:endParaRPr>
          </a:p>
          <a:p>
            <a:pPr eaLnBrk="0" hangingPunct="0">
              <a:defRPr/>
            </a:pPr>
            <a:r>
              <a:rPr lang="en-US" dirty="0">
                <a:solidFill>
                  <a:srgbClr val="0000CC"/>
                </a:solidFill>
                <a:latin typeface="+mn-lt"/>
              </a:rPr>
              <a:t>Show how you would accomplish the following conversion in good </a:t>
            </a:r>
            <a:r>
              <a:rPr lang="en-US" dirty="0" smtClean="0">
                <a:solidFill>
                  <a:srgbClr val="0000CC"/>
                </a:solidFill>
                <a:latin typeface="+mn-lt"/>
              </a:rPr>
              <a:t>yields</a:t>
            </a:r>
            <a:endParaRPr lang="en-US" sz="1600" dirty="0" smtClean="0">
              <a:solidFill>
                <a:srgbClr val="0000CC"/>
              </a:solidFill>
              <a:latin typeface="+mn-lt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9254583"/>
              </p:ext>
            </p:extLst>
          </p:nvPr>
        </p:nvGraphicFramePr>
        <p:xfrm>
          <a:off x="341747" y="1143000"/>
          <a:ext cx="8543636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3" name="CS ChemDraw Drawing" r:id="rId3" imgW="8517407" imgH="3038543" progId="ChemDraw.Document.6.0">
                  <p:embed/>
                </p:oleObj>
              </mc:Choice>
              <mc:Fallback>
                <p:oleObj name="CS ChemDraw Drawing" r:id="rId3" imgW="8517407" imgH="3038543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1747" y="1143000"/>
                        <a:ext cx="8543636" cy="304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7221426"/>
              </p:ext>
            </p:extLst>
          </p:nvPr>
        </p:nvGraphicFramePr>
        <p:xfrm>
          <a:off x="225425" y="4724400"/>
          <a:ext cx="8694738" cy="160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4" name="CS ChemDraw Drawing" r:id="rId5" imgW="8695432" imgH="1602632" progId="ChemDraw.Document.6.0">
                  <p:embed/>
                </p:oleObj>
              </mc:Choice>
              <mc:Fallback>
                <p:oleObj name="CS ChemDraw Drawing" r:id="rId5" imgW="8695432" imgH="1602632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5425" y="4724400"/>
                        <a:ext cx="8694738" cy="160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5943600" y="649069"/>
            <a:ext cx="3048000" cy="646331"/>
          </a:xfrm>
          <a:prstGeom prst="rect">
            <a:avLst/>
          </a:prstGeom>
          <a:ln>
            <a:solidFill>
              <a:srgbClr val="003300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Practice 22.15, 22.16 P. 1059</a:t>
            </a:r>
          </a:p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22.20, 22.21 P. 1064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200" y="6412468"/>
            <a:ext cx="3048000" cy="369332"/>
          </a:xfrm>
          <a:prstGeom prst="rect">
            <a:avLst/>
          </a:prstGeom>
          <a:ln>
            <a:solidFill>
              <a:srgbClr val="003300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Practice 22.23, 22.24 P. 1067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2"/>
          <p:cNvSpPr txBox="1">
            <a:spLocks noChangeArrowheads="1"/>
          </p:cNvSpPr>
          <p:nvPr/>
        </p:nvSpPr>
        <p:spPr bwMode="auto">
          <a:xfrm>
            <a:off x="228600" y="168563"/>
            <a:ext cx="8686800" cy="441659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Arial Unicode MS" pitchFamily="34" charset="-128"/>
                <a:cs typeface="Arial Unicode MS" pitchFamily="34" charset="-128"/>
              </a:rPr>
              <a:t>CLAISEN CONDENSATION</a:t>
            </a:r>
          </a:p>
          <a:p>
            <a:pPr eaLnBrk="0" hangingPunct="0">
              <a:defRPr/>
            </a:pPr>
            <a:endParaRPr lang="en-US" b="1" dirty="0">
              <a:solidFill>
                <a:srgbClr val="0000FF"/>
              </a:solidFill>
            </a:endParaRPr>
          </a:p>
          <a:p>
            <a:pPr algn="just" eaLnBrk="0" hangingPunct="0">
              <a:defRPr/>
            </a:pPr>
            <a:r>
              <a:rPr lang="en-US" dirty="0">
                <a:solidFill>
                  <a:srgbClr val="0000FF"/>
                </a:solidFill>
              </a:rPr>
              <a:t>In an alpha condensation, if the electrophile is an ester, the ester undergoes a </a:t>
            </a:r>
            <a:r>
              <a:rPr lang="en-US" dirty="0" err="1">
                <a:solidFill>
                  <a:srgbClr val="0000FF"/>
                </a:solidFill>
              </a:rPr>
              <a:t>nucleophilic</a:t>
            </a:r>
            <a:r>
              <a:rPr lang="en-US" dirty="0">
                <a:solidFill>
                  <a:srgbClr val="0000FF"/>
                </a:solidFill>
              </a:rPr>
              <a:t> acyl substitution, with the </a:t>
            </a:r>
            <a:r>
              <a:rPr lang="en-US" dirty="0" err="1">
                <a:solidFill>
                  <a:srgbClr val="0000FF"/>
                </a:solidFill>
              </a:rPr>
              <a:t>enolate</a:t>
            </a:r>
            <a:r>
              <a:rPr lang="en-US" dirty="0">
                <a:solidFill>
                  <a:srgbClr val="0000FF"/>
                </a:solidFill>
              </a:rPr>
              <a:t> ion serving as the nucleophile. </a:t>
            </a:r>
          </a:p>
          <a:p>
            <a:pPr algn="just" eaLnBrk="0" hangingPunct="0">
              <a:defRPr/>
            </a:pPr>
            <a:endParaRPr lang="en-US" dirty="0">
              <a:solidFill>
                <a:srgbClr val="0000FF"/>
              </a:solidFill>
            </a:endParaRPr>
          </a:p>
          <a:p>
            <a:pPr algn="just" eaLnBrk="0" hangingPunct="0">
              <a:defRPr/>
            </a:pPr>
            <a:r>
              <a:rPr lang="en-US" dirty="0">
                <a:solidFill>
                  <a:srgbClr val="0000FF"/>
                </a:solidFill>
              </a:rPr>
              <a:t>The loss of </a:t>
            </a:r>
            <a:r>
              <a:rPr lang="en-US" dirty="0" err="1">
                <a:solidFill>
                  <a:srgbClr val="0000FF"/>
                </a:solidFill>
              </a:rPr>
              <a:t>alkoxide</a:t>
            </a:r>
            <a:r>
              <a:rPr lang="en-US" dirty="0">
                <a:solidFill>
                  <a:srgbClr val="0000FF"/>
                </a:solidFill>
              </a:rPr>
              <a:t> ion results in </a:t>
            </a:r>
            <a:r>
              <a:rPr lang="en-US" dirty="0" err="1">
                <a:solidFill>
                  <a:srgbClr val="0000FF"/>
                </a:solidFill>
              </a:rPr>
              <a:t>nucleophilic</a:t>
            </a:r>
            <a:r>
              <a:rPr lang="en-US" dirty="0">
                <a:solidFill>
                  <a:srgbClr val="0000FF"/>
                </a:solidFill>
              </a:rPr>
              <a:t> acyl substitution.</a:t>
            </a:r>
          </a:p>
          <a:p>
            <a:pPr algn="just" eaLnBrk="0" hangingPunct="0">
              <a:defRPr/>
            </a:pPr>
            <a:endParaRPr lang="en-US" sz="1100" dirty="0">
              <a:solidFill>
                <a:srgbClr val="0000FF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FF"/>
                </a:solidFill>
              </a:rPr>
              <a:t>The </a:t>
            </a:r>
            <a:r>
              <a:rPr lang="el-GR" dirty="0">
                <a:solidFill>
                  <a:srgbClr val="0000FF"/>
                </a:solidFill>
              </a:rPr>
              <a:t>α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>
                <a:solidFill>
                  <a:srgbClr val="0000FF"/>
                </a:solidFill>
              </a:rPr>
              <a:t>hydrogens</a:t>
            </a:r>
            <a:r>
              <a:rPr lang="en-US" dirty="0">
                <a:solidFill>
                  <a:srgbClr val="0000FF"/>
                </a:solidFill>
              </a:rPr>
              <a:t> of esters are weakly acidic, and they can be deprotonated to give </a:t>
            </a:r>
            <a:r>
              <a:rPr lang="en-US" dirty="0" err="1">
                <a:solidFill>
                  <a:srgbClr val="0000FF"/>
                </a:solidFill>
              </a:rPr>
              <a:t>enolate</a:t>
            </a:r>
            <a:r>
              <a:rPr lang="en-US" dirty="0">
                <a:solidFill>
                  <a:srgbClr val="0000FF"/>
                </a:solidFill>
              </a:rPr>
              <a:t> ions.</a:t>
            </a:r>
          </a:p>
          <a:p>
            <a:pPr algn="just"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sz="2000" b="1" dirty="0">
                <a:solidFill>
                  <a:srgbClr val="4C0000"/>
                </a:solidFill>
              </a:rPr>
              <a:t>The </a:t>
            </a:r>
            <a:r>
              <a:rPr lang="en-US" sz="2000" b="1" dirty="0" err="1">
                <a:solidFill>
                  <a:srgbClr val="4C0000"/>
                </a:solidFill>
              </a:rPr>
              <a:t>Claisen</a:t>
            </a:r>
            <a:r>
              <a:rPr lang="en-US" sz="2000" b="1" dirty="0">
                <a:solidFill>
                  <a:srgbClr val="4C0000"/>
                </a:solidFill>
              </a:rPr>
              <a:t> condensation results when an ester molecule undergoes </a:t>
            </a:r>
            <a:r>
              <a:rPr lang="en-US" sz="2000" b="1" dirty="0" err="1">
                <a:solidFill>
                  <a:srgbClr val="4C0000"/>
                </a:solidFill>
              </a:rPr>
              <a:t>nucleophilic</a:t>
            </a:r>
            <a:r>
              <a:rPr lang="en-US" sz="2000" b="1" dirty="0">
                <a:solidFill>
                  <a:srgbClr val="4C0000"/>
                </a:solidFill>
              </a:rPr>
              <a:t> acyl substitution by an </a:t>
            </a:r>
            <a:r>
              <a:rPr lang="en-US" sz="2000" b="1" dirty="0" err="1">
                <a:solidFill>
                  <a:srgbClr val="4C0000"/>
                </a:solidFill>
              </a:rPr>
              <a:t>enolate</a:t>
            </a:r>
            <a:endParaRPr lang="el-GR" sz="2000" b="1" dirty="0">
              <a:solidFill>
                <a:srgbClr val="4C0000"/>
              </a:solidFill>
            </a:endParaRPr>
          </a:p>
          <a:p>
            <a:pPr algn="just">
              <a:defRPr/>
            </a:pPr>
            <a:endParaRPr lang="en-US" sz="1200" i="1" dirty="0" smtClean="0">
              <a:solidFill>
                <a:srgbClr val="FF3399"/>
              </a:solidFill>
            </a:endParaRPr>
          </a:p>
          <a:p>
            <a:pPr algn="just">
              <a:defRPr/>
            </a:pPr>
            <a:endParaRPr lang="en-US" sz="1200" i="1" dirty="0">
              <a:solidFill>
                <a:srgbClr val="FF3399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FF"/>
                </a:solidFill>
              </a:rPr>
              <a:t>If two esters combine they form a </a:t>
            </a:r>
            <a:r>
              <a:rPr lang="en-US" dirty="0">
                <a:solidFill>
                  <a:srgbClr val="0000FF"/>
                </a:solidFill>
                <a:sym typeface="Symbol" pitchFamily="18" charset="2"/>
              </a:rPr>
              <a:t>-</a:t>
            </a:r>
            <a:r>
              <a:rPr lang="en-US" dirty="0" err="1">
                <a:solidFill>
                  <a:srgbClr val="0000FF"/>
                </a:solidFill>
                <a:sym typeface="Symbol" pitchFamily="18" charset="2"/>
              </a:rPr>
              <a:t>keto</a:t>
            </a:r>
            <a:r>
              <a:rPr lang="en-US" dirty="0">
                <a:solidFill>
                  <a:srgbClr val="0000FF"/>
                </a:solidFill>
                <a:sym typeface="Symbol" pitchFamily="18" charset="2"/>
              </a:rPr>
              <a:t> ester.</a:t>
            </a:r>
          </a:p>
          <a:p>
            <a:pPr eaLnBrk="0" hangingPunct="0">
              <a:defRPr/>
            </a:pPr>
            <a:endParaRPr lang="en-US" sz="1600" dirty="0">
              <a:solidFill>
                <a:schemeClr val="accent2"/>
              </a:solidFill>
              <a:latin typeface="Tahoma" pitchFamily="34" charset="0"/>
            </a:endParaRPr>
          </a:p>
        </p:txBody>
      </p:sp>
      <p:pic>
        <p:nvPicPr>
          <p:cNvPr id="33795" name="Picture 5" descr="22_03-03UN"/>
          <p:cNvPicPr>
            <a:picLocks noChangeAspect="1" noChangeArrowheads="1"/>
          </p:cNvPicPr>
          <p:nvPr/>
        </p:nvPicPr>
        <p:blipFill rotWithShape="1">
          <a:blip r:embed="rId2" cstate="print"/>
          <a:srcRect b="10483"/>
          <a:stretch/>
        </p:blipFill>
        <p:spPr bwMode="auto">
          <a:xfrm>
            <a:off x="162462" y="4523601"/>
            <a:ext cx="8752938" cy="2181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228600" y="133350"/>
            <a:ext cx="8686800" cy="504753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0" hangingPunct="0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Arial Unicode MS" pitchFamily="34" charset="-128"/>
                <a:cs typeface="Arial Unicode MS" pitchFamily="34" charset="-128"/>
              </a:rPr>
              <a:t>CLAISEN CONDENSATION</a:t>
            </a:r>
          </a:p>
          <a:p>
            <a:pPr eaLnBrk="0" hangingPunct="0">
              <a:defRPr/>
            </a:pPr>
            <a:endParaRPr lang="en-US" sz="2400" b="1" dirty="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eaLnBrk="0" hangingPunct="0">
              <a:defRPr/>
            </a:pPr>
            <a:r>
              <a:rPr lang="en-US" sz="2000" b="1" dirty="0" smtClean="0">
                <a:solidFill>
                  <a:srgbClr val="0000CC"/>
                </a:solidFill>
                <a:latin typeface="+mn-lt"/>
              </a:rPr>
              <a:t>Examples: </a:t>
            </a:r>
            <a:r>
              <a:rPr lang="en-US" dirty="0" smtClean="0">
                <a:solidFill>
                  <a:srgbClr val="0000CC"/>
                </a:solidFill>
                <a:latin typeface="+mn-lt"/>
              </a:rPr>
              <a:t>Predict the products of the following reactions</a:t>
            </a:r>
          </a:p>
          <a:p>
            <a:pPr eaLnBrk="0" hangingPunct="0">
              <a:defRPr/>
            </a:pPr>
            <a:endParaRPr lang="en-US" dirty="0" smtClean="0">
              <a:solidFill>
                <a:srgbClr val="0000CC"/>
              </a:solidFill>
              <a:latin typeface="+mn-lt"/>
            </a:endParaRPr>
          </a:p>
          <a:p>
            <a:pPr eaLnBrk="0" hangingPunct="0">
              <a:defRPr/>
            </a:pPr>
            <a:endParaRPr lang="en-US" dirty="0" smtClean="0">
              <a:solidFill>
                <a:srgbClr val="0000CC"/>
              </a:solidFill>
              <a:latin typeface="+mn-lt"/>
              <a:ea typeface="Arial Unicode MS" pitchFamily="34" charset="-128"/>
              <a:cs typeface="Arial Unicode MS" pitchFamily="34" charset="-128"/>
            </a:endParaRPr>
          </a:p>
          <a:p>
            <a:pPr eaLnBrk="0" hangingPunct="0">
              <a:defRPr/>
            </a:pPr>
            <a:endParaRPr lang="en-US" dirty="0" smtClean="0">
              <a:solidFill>
                <a:srgbClr val="0000CC"/>
              </a:solidFill>
              <a:latin typeface="+mn-lt"/>
              <a:ea typeface="Arial Unicode MS" pitchFamily="34" charset="-128"/>
              <a:cs typeface="Arial Unicode MS" pitchFamily="34" charset="-128"/>
            </a:endParaRPr>
          </a:p>
          <a:p>
            <a:pPr eaLnBrk="0" hangingPunct="0">
              <a:defRPr/>
            </a:pPr>
            <a:endParaRPr lang="en-US" dirty="0" smtClean="0">
              <a:solidFill>
                <a:srgbClr val="0000CC"/>
              </a:solidFill>
              <a:latin typeface="+mn-lt"/>
              <a:ea typeface="Arial Unicode MS" pitchFamily="34" charset="-128"/>
              <a:cs typeface="Arial Unicode MS" pitchFamily="34" charset="-128"/>
            </a:endParaRPr>
          </a:p>
          <a:p>
            <a:pPr eaLnBrk="0" hangingPunct="0">
              <a:defRPr/>
            </a:pPr>
            <a:endParaRPr lang="en-US" dirty="0" smtClean="0">
              <a:solidFill>
                <a:srgbClr val="0000CC"/>
              </a:solidFill>
              <a:latin typeface="+mn-lt"/>
              <a:ea typeface="Arial Unicode MS" pitchFamily="34" charset="-128"/>
              <a:cs typeface="Arial Unicode MS" pitchFamily="34" charset="-128"/>
            </a:endParaRPr>
          </a:p>
          <a:p>
            <a:pPr eaLnBrk="0" hangingPunct="0">
              <a:defRPr/>
            </a:pPr>
            <a:endParaRPr lang="en-US" dirty="0" smtClean="0">
              <a:solidFill>
                <a:srgbClr val="0000CC"/>
              </a:solidFill>
              <a:latin typeface="+mn-lt"/>
              <a:ea typeface="Arial Unicode MS" pitchFamily="34" charset="-128"/>
              <a:cs typeface="Arial Unicode MS" pitchFamily="34" charset="-128"/>
            </a:endParaRPr>
          </a:p>
          <a:p>
            <a:pPr eaLnBrk="0" hangingPunct="0">
              <a:defRPr/>
            </a:pPr>
            <a:endParaRPr lang="en-US" dirty="0" smtClean="0">
              <a:solidFill>
                <a:srgbClr val="0000CC"/>
              </a:solidFill>
              <a:latin typeface="+mn-lt"/>
              <a:ea typeface="Arial Unicode MS" pitchFamily="34" charset="-128"/>
              <a:cs typeface="Arial Unicode MS" pitchFamily="34" charset="-128"/>
            </a:endParaRPr>
          </a:p>
          <a:p>
            <a:pPr eaLnBrk="0" hangingPunct="0">
              <a:defRPr/>
            </a:pPr>
            <a:endParaRPr lang="en-US" dirty="0" smtClean="0">
              <a:solidFill>
                <a:srgbClr val="0000CC"/>
              </a:solidFill>
              <a:latin typeface="+mn-lt"/>
              <a:ea typeface="Arial Unicode MS" pitchFamily="34" charset="-128"/>
              <a:cs typeface="Arial Unicode MS" pitchFamily="34" charset="-128"/>
            </a:endParaRPr>
          </a:p>
          <a:p>
            <a:pPr eaLnBrk="0" hangingPunct="0">
              <a:defRPr/>
            </a:pPr>
            <a:endParaRPr lang="en-US" dirty="0" smtClean="0">
              <a:solidFill>
                <a:srgbClr val="0000CC"/>
              </a:solidFill>
              <a:latin typeface="+mn-lt"/>
              <a:ea typeface="Arial Unicode MS" pitchFamily="34" charset="-128"/>
              <a:cs typeface="Arial Unicode MS" pitchFamily="34" charset="-128"/>
            </a:endParaRPr>
          </a:p>
          <a:p>
            <a:pPr eaLnBrk="0" hangingPunct="0">
              <a:defRPr/>
            </a:pPr>
            <a:endParaRPr lang="en-US" dirty="0" smtClean="0">
              <a:solidFill>
                <a:srgbClr val="0000CC"/>
              </a:solidFill>
              <a:latin typeface="+mn-lt"/>
              <a:ea typeface="Arial Unicode MS" pitchFamily="34" charset="-128"/>
              <a:cs typeface="Arial Unicode MS" pitchFamily="34" charset="-128"/>
            </a:endParaRPr>
          </a:p>
          <a:p>
            <a:pPr eaLnBrk="0" hangingPunct="0">
              <a:defRPr/>
            </a:pPr>
            <a:endParaRPr lang="en-US" dirty="0" smtClean="0">
              <a:solidFill>
                <a:srgbClr val="0000CC"/>
              </a:solidFill>
              <a:latin typeface="+mn-lt"/>
              <a:ea typeface="Arial Unicode MS" pitchFamily="34" charset="-128"/>
              <a:cs typeface="Arial Unicode MS" pitchFamily="34" charset="-128"/>
            </a:endParaRPr>
          </a:p>
          <a:p>
            <a:pPr eaLnBrk="0" hangingPunct="0">
              <a:defRPr/>
            </a:pPr>
            <a:endParaRPr lang="en-US" dirty="0" smtClean="0">
              <a:solidFill>
                <a:srgbClr val="0000CC"/>
              </a:solidFill>
              <a:latin typeface="+mn-lt"/>
              <a:ea typeface="Arial Unicode MS" pitchFamily="34" charset="-128"/>
              <a:cs typeface="Arial Unicode MS" pitchFamily="34" charset="-128"/>
            </a:endParaRPr>
          </a:p>
          <a:p>
            <a:pPr>
              <a:defRPr/>
            </a:pPr>
            <a:r>
              <a:rPr lang="en-US" dirty="0" smtClean="0">
                <a:solidFill>
                  <a:srgbClr val="0000CC"/>
                </a:solidFill>
                <a:latin typeface="+mn-lt"/>
              </a:rPr>
              <a:t>Show how you would prepare the following compounds using </a:t>
            </a:r>
            <a:r>
              <a:rPr lang="en-US" dirty="0" err="1" smtClean="0">
                <a:solidFill>
                  <a:srgbClr val="0000CC"/>
                </a:solidFill>
                <a:latin typeface="+mn-lt"/>
              </a:rPr>
              <a:t>Claisen</a:t>
            </a:r>
            <a:r>
              <a:rPr lang="en-US" dirty="0" smtClean="0">
                <a:solidFill>
                  <a:srgbClr val="0000CC"/>
                </a:solidFill>
                <a:latin typeface="+mn-lt"/>
              </a:rPr>
              <a:t> condensation</a:t>
            </a:r>
          </a:p>
          <a:p>
            <a:pPr>
              <a:defRPr/>
            </a:pPr>
            <a:endParaRPr lang="en-US" dirty="0" smtClean="0">
              <a:solidFill>
                <a:srgbClr val="0000FF"/>
              </a:solidFill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60375" y="1457325"/>
            <a:ext cx="7997825" cy="5095875"/>
            <a:chOff x="460375" y="1457325"/>
            <a:chExt cx="7997825" cy="5095875"/>
          </a:xfrm>
        </p:grpSpPr>
        <p:graphicFrame>
          <p:nvGraphicFramePr>
            <p:cNvPr id="2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12031619"/>
                </p:ext>
              </p:extLst>
            </p:nvPr>
          </p:nvGraphicFramePr>
          <p:xfrm>
            <a:off x="460375" y="1457325"/>
            <a:ext cx="7997825" cy="3038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56" name="CS ChemDraw Drawing" r:id="rId3" imgW="7997359" imgH="3038543" progId="ChemDraw.Document.6.0">
                    <p:embed/>
                  </p:oleObj>
                </mc:Choice>
                <mc:Fallback>
                  <p:oleObj name="CS ChemDraw Drawing" r:id="rId3" imgW="7997359" imgH="3038543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60375" y="1457325"/>
                          <a:ext cx="7997825" cy="30384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36778510"/>
                </p:ext>
              </p:extLst>
            </p:nvPr>
          </p:nvGraphicFramePr>
          <p:xfrm>
            <a:off x="914400" y="4898376"/>
            <a:ext cx="7086600" cy="16548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57" name="CS ChemDraw Drawing" r:id="rId5" imgW="6138348" imgH="1433749" progId="ChemDraw.Document.6.0">
                    <p:embed/>
                  </p:oleObj>
                </mc:Choice>
                <mc:Fallback>
                  <p:oleObj name="CS ChemDraw Drawing" r:id="rId5" imgW="6138348" imgH="1433749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14400" y="4898376"/>
                          <a:ext cx="7086600" cy="165482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228600" y="133350"/>
            <a:ext cx="8686800" cy="240065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Arial Unicode MS" pitchFamily="34" charset="-128"/>
                <a:cs typeface="Arial Unicode MS" pitchFamily="34" charset="-128"/>
              </a:rPr>
              <a:t>CLAISEN CONDENSATION</a:t>
            </a:r>
          </a:p>
          <a:p>
            <a:pPr eaLnBrk="0" hangingPunct="0">
              <a:defRPr/>
            </a:pPr>
            <a:endParaRPr lang="en-US" sz="1600" dirty="0">
              <a:ea typeface="Arial Unicode MS" pitchFamily="34" charset="-128"/>
              <a:cs typeface="Arial Unicode MS" pitchFamily="34" charset="-128"/>
            </a:endParaRPr>
          </a:p>
          <a:p>
            <a:pPr eaLnBrk="0" hangingPunct="0">
              <a:defRPr/>
            </a:pPr>
            <a:r>
              <a:rPr lang="en-US" sz="2000" b="1" dirty="0" err="1">
                <a:solidFill>
                  <a:srgbClr val="003300"/>
                </a:solidFill>
              </a:rPr>
              <a:t>Dieckmann</a:t>
            </a:r>
            <a:r>
              <a:rPr lang="en-US" sz="2000" b="1" dirty="0">
                <a:solidFill>
                  <a:srgbClr val="003300"/>
                </a:solidFill>
              </a:rPr>
              <a:t> Condensation</a:t>
            </a:r>
          </a:p>
          <a:p>
            <a:pPr eaLnBrk="0" hangingPunct="0">
              <a:defRPr/>
            </a:pPr>
            <a:endParaRPr lang="en-US" sz="1400" dirty="0">
              <a:solidFill>
                <a:srgbClr val="0000CC"/>
              </a:solidFill>
            </a:endParaRPr>
          </a:p>
          <a:p>
            <a:pPr eaLnBrk="0" hangingPunct="0">
              <a:defRPr/>
            </a:pPr>
            <a:r>
              <a:rPr lang="en-US" dirty="0">
                <a:solidFill>
                  <a:srgbClr val="0000CC"/>
                </a:solidFill>
              </a:rPr>
              <a:t>An internal </a:t>
            </a:r>
            <a:r>
              <a:rPr lang="en-US" dirty="0" err="1">
                <a:solidFill>
                  <a:srgbClr val="0000CC"/>
                </a:solidFill>
              </a:rPr>
              <a:t>Claisen</a:t>
            </a:r>
            <a:r>
              <a:rPr lang="en-US" dirty="0">
                <a:solidFill>
                  <a:srgbClr val="0000CC"/>
                </a:solidFill>
              </a:rPr>
              <a:t> condensation of a </a:t>
            </a:r>
            <a:r>
              <a:rPr lang="en-US" dirty="0" err="1">
                <a:solidFill>
                  <a:srgbClr val="0000CC"/>
                </a:solidFill>
              </a:rPr>
              <a:t>diester</a:t>
            </a:r>
            <a:r>
              <a:rPr lang="en-US" dirty="0">
                <a:solidFill>
                  <a:srgbClr val="0000CC"/>
                </a:solidFill>
              </a:rPr>
              <a:t> forms a ring. Such an internal </a:t>
            </a:r>
            <a:r>
              <a:rPr lang="en-US" dirty="0" err="1">
                <a:solidFill>
                  <a:srgbClr val="0000CC"/>
                </a:solidFill>
              </a:rPr>
              <a:t>Claisen</a:t>
            </a:r>
            <a:r>
              <a:rPr lang="en-US" dirty="0">
                <a:solidFill>
                  <a:srgbClr val="0000CC"/>
                </a:solidFill>
              </a:rPr>
              <a:t> cyclization is called a </a:t>
            </a:r>
            <a:r>
              <a:rPr lang="en-US" dirty="0" err="1">
                <a:solidFill>
                  <a:srgbClr val="0000CC"/>
                </a:solidFill>
              </a:rPr>
              <a:t>Dieckmann</a:t>
            </a:r>
            <a:r>
              <a:rPr lang="en-US" dirty="0">
                <a:solidFill>
                  <a:srgbClr val="0000CC"/>
                </a:solidFill>
              </a:rPr>
              <a:t> condensation or </a:t>
            </a:r>
            <a:r>
              <a:rPr lang="en-US" dirty="0" err="1">
                <a:solidFill>
                  <a:srgbClr val="0000CC"/>
                </a:solidFill>
              </a:rPr>
              <a:t>Dieckmann</a:t>
            </a:r>
            <a:r>
              <a:rPr lang="en-US" dirty="0">
                <a:solidFill>
                  <a:srgbClr val="0000CC"/>
                </a:solidFill>
              </a:rPr>
              <a:t> cyclization.</a:t>
            </a:r>
          </a:p>
          <a:p>
            <a:pPr eaLnBrk="0" hangingPunct="0">
              <a:defRPr/>
            </a:pPr>
            <a:endParaRPr lang="en-US" dirty="0">
              <a:solidFill>
                <a:srgbClr val="8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4C0000"/>
                </a:solidFill>
              </a:rPr>
              <a:t>A 1,6 </a:t>
            </a:r>
            <a:r>
              <a:rPr lang="en-US" b="1" dirty="0" err="1">
                <a:solidFill>
                  <a:srgbClr val="4C0000"/>
                </a:solidFill>
              </a:rPr>
              <a:t>diester</a:t>
            </a:r>
            <a:r>
              <a:rPr lang="en-US" b="1" dirty="0">
                <a:solidFill>
                  <a:srgbClr val="4C0000"/>
                </a:solidFill>
              </a:rPr>
              <a:t> </a:t>
            </a:r>
            <a:r>
              <a:rPr lang="en-US" b="1" dirty="0">
                <a:solidFill>
                  <a:srgbClr val="4C0000"/>
                </a:solidFill>
                <a:sym typeface="Symbol" pitchFamily="18" charset="2"/>
              </a:rPr>
              <a:t> cyclic (5) -</a:t>
            </a:r>
            <a:r>
              <a:rPr lang="en-US" b="1" dirty="0" err="1">
                <a:solidFill>
                  <a:srgbClr val="4C0000"/>
                </a:solidFill>
                <a:sym typeface="Symbol" pitchFamily="18" charset="2"/>
              </a:rPr>
              <a:t>keto</a:t>
            </a:r>
            <a:r>
              <a:rPr lang="en-US" b="1" dirty="0">
                <a:solidFill>
                  <a:srgbClr val="4C0000"/>
                </a:solidFill>
                <a:sym typeface="Symbol" pitchFamily="18" charset="2"/>
              </a:rPr>
              <a:t> ester, and a</a:t>
            </a:r>
            <a:r>
              <a:rPr lang="en-US" b="1" dirty="0">
                <a:solidFill>
                  <a:srgbClr val="4C0000"/>
                </a:solidFill>
              </a:rPr>
              <a:t> 1,7 </a:t>
            </a:r>
            <a:r>
              <a:rPr lang="en-US" b="1" dirty="0" err="1">
                <a:solidFill>
                  <a:srgbClr val="4C0000"/>
                </a:solidFill>
              </a:rPr>
              <a:t>diester</a:t>
            </a:r>
            <a:r>
              <a:rPr lang="en-US" b="1" dirty="0">
                <a:solidFill>
                  <a:srgbClr val="4C0000"/>
                </a:solidFill>
              </a:rPr>
              <a:t> </a:t>
            </a:r>
            <a:r>
              <a:rPr lang="en-US" b="1" dirty="0">
                <a:solidFill>
                  <a:srgbClr val="4C0000"/>
                </a:solidFill>
                <a:sym typeface="Symbol" pitchFamily="18" charset="2"/>
              </a:rPr>
              <a:t> cyclic (6) -</a:t>
            </a:r>
            <a:r>
              <a:rPr lang="en-US" b="1" dirty="0" err="1">
                <a:solidFill>
                  <a:srgbClr val="4C0000"/>
                </a:solidFill>
                <a:sym typeface="Symbol" pitchFamily="18" charset="2"/>
              </a:rPr>
              <a:t>keto</a:t>
            </a:r>
            <a:r>
              <a:rPr lang="en-US" b="1" dirty="0">
                <a:solidFill>
                  <a:srgbClr val="4C0000"/>
                </a:solidFill>
                <a:sym typeface="Symbol" pitchFamily="18" charset="2"/>
              </a:rPr>
              <a:t> ester</a:t>
            </a:r>
            <a:endParaRPr lang="el-GR" b="1" dirty="0">
              <a:solidFill>
                <a:srgbClr val="4C0000"/>
              </a:solidFill>
              <a:sym typeface="Symbol" pitchFamily="18" charset="2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46713" y="2589233"/>
            <a:ext cx="8340087" cy="4116367"/>
            <a:chOff x="346713" y="2589233"/>
            <a:chExt cx="8340087" cy="4116367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/>
            <a:stretch>
              <a:fillRect/>
            </a:stretch>
          </p:blipFill>
          <p:spPr bwMode="auto">
            <a:xfrm>
              <a:off x="346713" y="2589233"/>
              <a:ext cx="8340087" cy="22875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443" name="Picture 3" descr="C:\Users\UserSELU\Documents\dieckmann_4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937" y="4724400"/>
              <a:ext cx="7887063" cy="198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22_03-19UN"/>
          <p:cNvPicPr>
            <a:picLocks noChangeAspect="1" noChangeArrowheads="1"/>
          </p:cNvPicPr>
          <p:nvPr/>
        </p:nvPicPr>
        <p:blipFill rotWithShape="1">
          <a:blip r:embed="rId2" cstate="print"/>
          <a:srcRect b="6523"/>
          <a:stretch/>
        </p:blipFill>
        <p:spPr bwMode="auto">
          <a:xfrm>
            <a:off x="381000" y="1066801"/>
            <a:ext cx="8035624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28600" y="76200"/>
            <a:ext cx="8699500" cy="66633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Arial Unicode MS" pitchFamily="34" charset="-128"/>
                <a:cs typeface="Arial Unicode MS" pitchFamily="34" charset="-128"/>
              </a:rPr>
              <a:t>CLAISEN CONDENSATION</a:t>
            </a:r>
            <a:endParaRPr lang="en-US" sz="2800" dirty="0">
              <a:latin typeface="Arial Black" panose="020B0A04020102020204" pitchFamily="34" charset="0"/>
              <a:ea typeface="Arial Unicode MS" pitchFamily="34" charset="-128"/>
              <a:cs typeface="Arial Unicode MS" pitchFamily="34" charset="-128"/>
            </a:endParaRPr>
          </a:p>
          <a:p>
            <a:pPr eaLnBrk="0" hangingPunct="0">
              <a:defRPr/>
            </a:pPr>
            <a:endParaRPr lang="en-US" sz="1100" dirty="0">
              <a:solidFill>
                <a:srgbClr val="003300"/>
              </a:solidFill>
              <a:ea typeface="Arial Unicode MS" pitchFamily="34" charset="-128"/>
              <a:cs typeface="Arial Unicode MS" pitchFamily="34" charset="-128"/>
            </a:endParaRPr>
          </a:p>
          <a:p>
            <a:pPr eaLnBrk="0" hangingPunct="0">
              <a:defRPr/>
            </a:pPr>
            <a:r>
              <a:rPr lang="en-US" sz="2000" b="1" dirty="0" err="1">
                <a:solidFill>
                  <a:srgbClr val="003300"/>
                </a:solidFill>
              </a:rPr>
              <a:t>Dieckmann</a:t>
            </a:r>
            <a:r>
              <a:rPr lang="en-US" sz="2000" b="1" dirty="0">
                <a:solidFill>
                  <a:srgbClr val="003300"/>
                </a:solidFill>
              </a:rPr>
              <a:t> </a:t>
            </a:r>
            <a:r>
              <a:rPr lang="en-US" sz="2000" b="1" dirty="0" smtClean="0">
                <a:solidFill>
                  <a:srgbClr val="003300"/>
                </a:solidFill>
              </a:rPr>
              <a:t>Condensation: Mechanism</a:t>
            </a:r>
          </a:p>
          <a:p>
            <a:pPr eaLnBrk="0" hangingPunct="0">
              <a:defRPr/>
            </a:pPr>
            <a:endParaRPr lang="en-US" sz="2000" b="1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endParaRPr lang="en-US" sz="2000" b="1" dirty="0" smtClean="0">
              <a:solidFill>
                <a:srgbClr val="003300"/>
              </a:solidFill>
            </a:endParaRPr>
          </a:p>
          <a:p>
            <a:pPr eaLnBrk="0" hangingPunct="0">
              <a:defRPr/>
            </a:pPr>
            <a:endParaRPr lang="en-US" sz="2000" b="1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endParaRPr lang="en-US" sz="2000" b="1" dirty="0" smtClean="0">
              <a:solidFill>
                <a:srgbClr val="003300"/>
              </a:solidFill>
            </a:endParaRPr>
          </a:p>
          <a:p>
            <a:pPr eaLnBrk="0" hangingPunct="0">
              <a:defRPr/>
            </a:pPr>
            <a:endParaRPr lang="en-US" sz="2000" b="1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endParaRPr lang="en-US" sz="2000" b="1" dirty="0" smtClean="0">
              <a:solidFill>
                <a:srgbClr val="003300"/>
              </a:solidFill>
            </a:endParaRPr>
          </a:p>
          <a:p>
            <a:pPr eaLnBrk="0" hangingPunct="0">
              <a:defRPr/>
            </a:pPr>
            <a:endParaRPr lang="en-US" sz="2000" b="1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endParaRPr lang="en-US" sz="2000" b="1" dirty="0" smtClean="0">
              <a:solidFill>
                <a:srgbClr val="003300"/>
              </a:solidFill>
            </a:endParaRPr>
          </a:p>
          <a:p>
            <a:pPr eaLnBrk="0" hangingPunct="0">
              <a:defRPr/>
            </a:pPr>
            <a:endParaRPr lang="en-US" sz="1000" b="1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endParaRPr lang="en-US" sz="2000" b="1" dirty="0" smtClean="0">
              <a:solidFill>
                <a:srgbClr val="003300"/>
              </a:solidFill>
            </a:endParaRPr>
          </a:p>
          <a:p>
            <a:pPr eaLnBrk="0" hangingPunct="0">
              <a:defRPr/>
            </a:pPr>
            <a:endParaRPr lang="en-US" sz="2000" b="1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endParaRPr lang="en-US" sz="2000" b="1" dirty="0" smtClean="0">
              <a:solidFill>
                <a:srgbClr val="003300"/>
              </a:solidFill>
            </a:endParaRPr>
          </a:p>
          <a:p>
            <a:pPr eaLnBrk="0" hangingPunct="0">
              <a:defRPr/>
            </a:pPr>
            <a:endParaRPr lang="en-US" sz="1000" b="1" dirty="0">
              <a:solidFill>
                <a:srgbClr val="003300"/>
              </a:solidFill>
            </a:endParaRPr>
          </a:p>
          <a:p>
            <a:pPr>
              <a:defRPr/>
            </a:pPr>
            <a:r>
              <a:rPr lang="en-US" sz="2000" b="1" dirty="0">
                <a:solidFill>
                  <a:srgbClr val="003300"/>
                </a:solidFill>
              </a:rPr>
              <a:t>Crossed </a:t>
            </a:r>
            <a:r>
              <a:rPr lang="en-US" sz="2000" b="1" dirty="0" err="1">
                <a:solidFill>
                  <a:srgbClr val="003300"/>
                </a:solidFill>
              </a:rPr>
              <a:t>Claisen</a:t>
            </a:r>
            <a:r>
              <a:rPr lang="en-US" sz="2000" b="1" dirty="0">
                <a:solidFill>
                  <a:srgbClr val="003300"/>
                </a:solidFill>
              </a:rPr>
              <a:t> Condensation</a:t>
            </a:r>
          </a:p>
          <a:p>
            <a:pPr>
              <a:defRPr/>
            </a:pPr>
            <a:endParaRPr lang="en-US" sz="1200" b="1" dirty="0">
              <a:solidFill>
                <a:srgbClr val="0000FF"/>
              </a:solidFill>
            </a:endParaRPr>
          </a:p>
          <a:p>
            <a:pPr algn="just">
              <a:defRPr/>
            </a:pPr>
            <a:r>
              <a:rPr lang="en-US" sz="2000" dirty="0">
                <a:solidFill>
                  <a:srgbClr val="0000FF"/>
                </a:solidFill>
              </a:rPr>
              <a:t>Two different esters can be used, but one ester should have no </a:t>
            </a:r>
            <a:r>
              <a:rPr lang="en-US" sz="2000" dirty="0">
                <a:solidFill>
                  <a:srgbClr val="0000FF"/>
                </a:solidFill>
                <a:sym typeface="Symbol" pitchFamily="18" charset="2"/>
              </a:rPr>
              <a:t>-</a:t>
            </a:r>
            <a:r>
              <a:rPr lang="en-US" sz="2000" dirty="0" smtClean="0">
                <a:solidFill>
                  <a:srgbClr val="0000FF"/>
                </a:solidFill>
                <a:sym typeface="Symbol" pitchFamily="18" charset="2"/>
              </a:rPr>
              <a:t>hydrogens</a:t>
            </a:r>
            <a:endParaRPr lang="en-US" sz="1400" dirty="0">
              <a:solidFill>
                <a:srgbClr val="0000FF"/>
              </a:solidFill>
              <a:sym typeface="Symbol" pitchFamily="18" charset="2"/>
            </a:endParaRPr>
          </a:p>
          <a:p>
            <a:pPr algn="just">
              <a:defRPr/>
            </a:pPr>
            <a:r>
              <a:rPr lang="en-US" sz="2000" dirty="0">
                <a:solidFill>
                  <a:srgbClr val="0000FF"/>
                </a:solidFill>
                <a:sym typeface="Symbol" pitchFamily="18" charset="2"/>
              </a:rPr>
              <a:t>Useful esters are benzoates, </a:t>
            </a:r>
            <a:r>
              <a:rPr lang="en-US" sz="2000" dirty="0" err="1">
                <a:solidFill>
                  <a:srgbClr val="0000FF"/>
                </a:solidFill>
                <a:sym typeface="Symbol" pitchFamily="18" charset="2"/>
              </a:rPr>
              <a:t>formates</a:t>
            </a:r>
            <a:r>
              <a:rPr lang="en-US" sz="2000" dirty="0">
                <a:solidFill>
                  <a:srgbClr val="0000FF"/>
                </a:solidFill>
                <a:sym typeface="Symbol" pitchFamily="18" charset="2"/>
              </a:rPr>
              <a:t>, carbonates, and </a:t>
            </a:r>
            <a:r>
              <a:rPr lang="en-US" sz="2000" dirty="0" smtClean="0">
                <a:solidFill>
                  <a:srgbClr val="0000FF"/>
                </a:solidFill>
                <a:sym typeface="Symbol" pitchFamily="18" charset="2"/>
              </a:rPr>
              <a:t>oxalates</a:t>
            </a:r>
          </a:p>
          <a:p>
            <a:pPr algn="just">
              <a:defRPr/>
            </a:pPr>
            <a:endParaRPr lang="en-US" sz="900" dirty="0" smtClean="0">
              <a:solidFill>
                <a:srgbClr val="0000FF"/>
              </a:solidFill>
              <a:sym typeface="Symbol" pitchFamily="18" charset="2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4C0000"/>
                </a:solidFill>
              </a:rPr>
              <a:t>In a crossed </a:t>
            </a:r>
            <a:r>
              <a:rPr lang="en-US" b="1" dirty="0" err="1">
                <a:solidFill>
                  <a:srgbClr val="4C0000"/>
                </a:solidFill>
              </a:rPr>
              <a:t>Claisen</a:t>
            </a:r>
            <a:r>
              <a:rPr lang="en-US" b="1" dirty="0">
                <a:solidFill>
                  <a:srgbClr val="4C0000"/>
                </a:solidFill>
              </a:rPr>
              <a:t> condensation, an ester without a hydrogen serves as the electrophilic </a:t>
            </a:r>
            <a:r>
              <a:rPr lang="en-US" b="1" dirty="0" smtClean="0">
                <a:solidFill>
                  <a:srgbClr val="4C0000"/>
                </a:solidFill>
              </a:rPr>
              <a:t>component</a:t>
            </a:r>
            <a:endParaRPr lang="en-US" b="1" dirty="0">
              <a:solidFill>
                <a:srgbClr val="4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14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28600" y="92095"/>
            <a:ext cx="8610600" cy="150810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Arial Unicode MS" pitchFamily="34" charset="-128"/>
                <a:cs typeface="Arial Unicode MS" pitchFamily="34" charset="-128"/>
              </a:rPr>
              <a:t>CLAISEN CONDENSATION</a:t>
            </a:r>
            <a:endParaRPr lang="en-US" sz="2800" dirty="0">
              <a:latin typeface="Arial Black" panose="020B0A04020102020204" pitchFamily="34" charset="0"/>
              <a:ea typeface="Arial Unicode MS" pitchFamily="34" charset="-128"/>
              <a:cs typeface="Arial Unicode MS" pitchFamily="34" charset="-128"/>
            </a:endParaRPr>
          </a:p>
          <a:p>
            <a:pPr eaLnBrk="0" hangingPunct="0">
              <a:defRPr/>
            </a:pPr>
            <a:endParaRPr lang="en-US" sz="1600" dirty="0">
              <a:solidFill>
                <a:srgbClr val="003300"/>
              </a:solidFill>
              <a:latin typeface="Tahoma" pitchFamily="34" charset="0"/>
            </a:endParaRPr>
          </a:p>
          <a:p>
            <a:pPr eaLnBrk="0" hangingPunct="0">
              <a:defRPr/>
            </a:pPr>
            <a:r>
              <a:rPr lang="en-US" sz="2000" b="1" dirty="0" err="1">
                <a:solidFill>
                  <a:srgbClr val="003300"/>
                </a:solidFill>
              </a:rPr>
              <a:t>Claisen</a:t>
            </a:r>
            <a:r>
              <a:rPr lang="en-US" sz="2000" b="1" dirty="0">
                <a:solidFill>
                  <a:srgbClr val="003300"/>
                </a:solidFill>
              </a:rPr>
              <a:t> Condensation</a:t>
            </a:r>
          </a:p>
          <a:p>
            <a:pPr eaLnBrk="0" hangingPunct="0">
              <a:defRPr/>
            </a:pPr>
            <a:endParaRPr lang="en-US" sz="1200" b="1" dirty="0">
              <a:solidFill>
                <a:srgbClr val="0000FF"/>
              </a:solidFill>
            </a:endParaRPr>
          </a:p>
          <a:p>
            <a:pPr eaLnBrk="0" hangingPunct="0">
              <a:defRPr/>
            </a:pPr>
            <a:endParaRPr lang="en-US" sz="1600" dirty="0">
              <a:solidFill>
                <a:schemeClr val="accent2"/>
              </a:solidFill>
              <a:latin typeface="Tahoma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28600" y="1228681"/>
            <a:ext cx="8686800" cy="5494526"/>
            <a:chOff x="228600" y="1228681"/>
            <a:chExt cx="8686800" cy="5494526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/>
            <a:stretch>
              <a:fillRect/>
            </a:stretch>
          </p:blipFill>
          <p:spPr bwMode="auto">
            <a:xfrm>
              <a:off x="1128562" y="1228681"/>
              <a:ext cx="6339038" cy="12859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457200" y="2514600"/>
              <a:ext cx="8225699" cy="13396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3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b="78590"/>
            <a:stretch/>
          </p:blipFill>
          <p:spPr bwMode="auto">
            <a:xfrm>
              <a:off x="228600" y="3916507"/>
              <a:ext cx="8686800" cy="1341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13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l="847" t="72309" r="6779" b="4488"/>
            <a:stretch/>
          </p:blipFill>
          <p:spPr bwMode="auto">
            <a:xfrm>
              <a:off x="351699" y="5245100"/>
              <a:ext cx="8305800" cy="1478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Rectangle 11"/>
          <p:cNvSpPr/>
          <p:nvPr/>
        </p:nvSpPr>
        <p:spPr>
          <a:xfrm>
            <a:off x="3848100" y="660829"/>
            <a:ext cx="4610100" cy="369332"/>
          </a:xfrm>
          <a:prstGeom prst="rect">
            <a:avLst/>
          </a:prstGeom>
          <a:ln>
            <a:solidFill>
              <a:srgbClr val="003300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Practice 22.28 to 22.32 P. 1071, 22.33 P. 1073</a:t>
            </a:r>
          </a:p>
        </p:txBody>
      </p:sp>
    </p:spTree>
    <p:extLst>
      <p:ext uri="{BB962C8B-B14F-4D97-AF65-F5344CB8AC3E}">
        <p14:creationId xmlns:p14="http://schemas.microsoft.com/office/powerpoint/2010/main" val="44201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152400"/>
            <a:ext cx="8686800" cy="6586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TAUTOMERIZATION</a:t>
            </a:r>
          </a:p>
          <a:p>
            <a:endParaRPr lang="en-US" dirty="0" smtClean="0"/>
          </a:p>
          <a:p>
            <a:pPr algn="just"/>
            <a:r>
              <a:rPr lang="en-US" dirty="0" smtClean="0">
                <a:solidFill>
                  <a:srgbClr val="0000CC"/>
                </a:solidFill>
              </a:rPr>
              <a:t>For </a:t>
            </a:r>
            <a:r>
              <a:rPr lang="en-US" dirty="0">
                <a:solidFill>
                  <a:srgbClr val="0000CC"/>
                </a:solidFill>
              </a:rPr>
              <a:t>carbonyl compounds, Greek letters are often used to describe the proximity of atoms to the carbonyl </a:t>
            </a:r>
            <a:r>
              <a:rPr lang="en-US" dirty="0" smtClean="0">
                <a:solidFill>
                  <a:srgbClr val="0000CC"/>
                </a:solidFill>
              </a:rPr>
              <a:t>center.</a:t>
            </a:r>
          </a:p>
          <a:p>
            <a:pPr algn="just"/>
            <a:endParaRPr lang="en-US" dirty="0">
              <a:solidFill>
                <a:srgbClr val="0000CC"/>
              </a:solidFill>
            </a:endParaRPr>
          </a:p>
          <a:p>
            <a:pPr algn="just"/>
            <a:endParaRPr lang="en-US" dirty="0" smtClean="0">
              <a:solidFill>
                <a:srgbClr val="0000CC"/>
              </a:solidFill>
            </a:endParaRPr>
          </a:p>
          <a:p>
            <a:pPr algn="just"/>
            <a:endParaRPr lang="en-US" dirty="0">
              <a:solidFill>
                <a:srgbClr val="0000CC"/>
              </a:solidFill>
            </a:endParaRPr>
          </a:p>
          <a:p>
            <a:pPr algn="just"/>
            <a:endParaRPr lang="en-US" dirty="0">
              <a:solidFill>
                <a:srgbClr val="0000CC"/>
              </a:solidFill>
            </a:endParaRPr>
          </a:p>
          <a:p>
            <a:pPr algn="just"/>
            <a:r>
              <a:rPr lang="en-US" dirty="0">
                <a:solidFill>
                  <a:srgbClr val="0000CC"/>
                </a:solidFill>
              </a:rPr>
              <a:t>This chapter will primarily explore reactions that take place at the alpha </a:t>
            </a:r>
            <a:r>
              <a:rPr lang="en-US" dirty="0" smtClean="0">
                <a:solidFill>
                  <a:srgbClr val="0000CC"/>
                </a:solidFill>
              </a:rPr>
              <a:t>carbon.</a:t>
            </a:r>
          </a:p>
          <a:p>
            <a:pPr algn="just"/>
            <a:endParaRPr lang="en-US" sz="1200" dirty="0">
              <a:solidFill>
                <a:srgbClr val="0000CC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4C0000"/>
                </a:solidFill>
              </a:rPr>
              <a:t>Trace amounts of acid or base catalyst provide equilibriums in which both the enol and </a:t>
            </a:r>
            <a:r>
              <a:rPr lang="en-US" b="1" dirty="0" err="1">
                <a:solidFill>
                  <a:srgbClr val="4C0000"/>
                </a:solidFill>
              </a:rPr>
              <a:t>keto</a:t>
            </a:r>
            <a:r>
              <a:rPr lang="en-US" b="1" dirty="0">
                <a:solidFill>
                  <a:srgbClr val="4C0000"/>
                </a:solidFill>
              </a:rPr>
              <a:t> forms are </a:t>
            </a:r>
            <a:r>
              <a:rPr lang="en-US" b="1" dirty="0" smtClean="0">
                <a:solidFill>
                  <a:srgbClr val="4C0000"/>
                </a:solidFill>
              </a:rPr>
              <a:t>present.</a:t>
            </a:r>
          </a:p>
          <a:p>
            <a:pPr algn="just"/>
            <a:endParaRPr lang="en-US" b="1" i="1" dirty="0">
              <a:solidFill>
                <a:srgbClr val="800000"/>
              </a:solidFill>
            </a:endParaRPr>
          </a:p>
          <a:p>
            <a:pPr algn="just"/>
            <a:endParaRPr lang="en-US" b="1" i="1" dirty="0" smtClean="0">
              <a:solidFill>
                <a:srgbClr val="800000"/>
              </a:solidFill>
            </a:endParaRPr>
          </a:p>
          <a:p>
            <a:pPr algn="just"/>
            <a:endParaRPr lang="en-US" b="1" i="1" dirty="0">
              <a:solidFill>
                <a:srgbClr val="800000"/>
              </a:solidFill>
            </a:endParaRPr>
          </a:p>
          <a:p>
            <a:pPr algn="just"/>
            <a:endParaRPr lang="en-US" b="1" i="1" dirty="0" smtClean="0">
              <a:solidFill>
                <a:srgbClr val="800000"/>
              </a:solidFill>
            </a:endParaRPr>
          </a:p>
          <a:p>
            <a:pPr algn="just"/>
            <a:endParaRPr lang="en-US" b="1" i="1" dirty="0">
              <a:solidFill>
                <a:srgbClr val="800000"/>
              </a:solidFill>
            </a:endParaRPr>
          </a:p>
          <a:p>
            <a:pPr algn="just"/>
            <a:endParaRPr lang="en-US" b="1" i="1" dirty="0" smtClean="0">
              <a:solidFill>
                <a:srgbClr val="800000"/>
              </a:solidFill>
            </a:endParaRPr>
          </a:p>
          <a:p>
            <a:pPr algn="just"/>
            <a:endParaRPr lang="en-US" sz="1000" b="1" i="1" dirty="0">
              <a:solidFill>
                <a:srgbClr val="800000"/>
              </a:solidFill>
            </a:endParaRPr>
          </a:p>
          <a:p>
            <a:pPr algn="just"/>
            <a:endParaRPr lang="en-US" sz="1200" b="1" i="1" dirty="0" smtClean="0">
              <a:solidFill>
                <a:srgbClr val="80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4C0000"/>
                </a:solidFill>
              </a:rPr>
              <a:t>T</a:t>
            </a:r>
            <a:r>
              <a:rPr lang="en-US" b="1" dirty="0" smtClean="0">
                <a:solidFill>
                  <a:srgbClr val="4C0000"/>
                </a:solidFill>
              </a:rPr>
              <a:t>his </a:t>
            </a:r>
            <a:r>
              <a:rPr lang="en-US" b="1" dirty="0">
                <a:solidFill>
                  <a:srgbClr val="4C0000"/>
                </a:solidFill>
              </a:rPr>
              <a:t>interconversion of isomers that occur through the migration of a proton and the movement of a double bond is called </a:t>
            </a:r>
            <a:r>
              <a:rPr lang="en-US" b="1" dirty="0" err="1" smtClean="0">
                <a:solidFill>
                  <a:srgbClr val="4C0000"/>
                </a:solidFill>
              </a:rPr>
              <a:t>Tautomerization</a:t>
            </a:r>
            <a:r>
              <a:rPr lang="en-US" b="1" dirty="0" smtClean="0">
                <a:solidFill>
                  <a:srgbClr val="4C0000"/>
                </a:solidFill>
              </a:rPr>
              <a:t>.</a:t>
            </a:r>
          </a:p>
          <a:p>
            <a:pPr algn="just">
              <a:defRPr/>
            </a:pPr>
            <a:endParaRPr lang="en-US" sz="900" b="1" i="1" dirty="0">
              <a:solidFill>
                <a:srgbClr val="0033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 err="1" smtClean="0">
                <a:solidFill>
                  <a:srgbClr val="4C0000"/>
                </a:solidFill>
              </a:rPr>
              <a:t>Tautomers</a:t>
            </a:r>
            <a:r>
              <a:rPr lang="en-US" b="1" dirty="0" smtClean="0">
                <a:solidFill>
                  <a:srgbClr val="4C0000"/>
                </a:solidFill>
              </a:rPr>
              <a:t> </a:t>
            </a:r>
            <a:r>
              <a:rPr lang="en-US" b="1" dirty="0">
                <a:solidFill>
                  <a:srgbClr val="4C0000"/>
                </a:solidFill>
              </a:rPr>
              <a:t>are not resonance </a:t>
            </a:r>
            <a:r>
              <a:rPr lang="en-US" b="1" dirty="0" smtClean="0">
                <a:solidFill>
                  <a:srgbClr val="4C0000"/>
                </a:solidFill>
              </a:rPr>
              <a:t>form</a:t>
            </a:r>
            <a:endParaRPr lang="en-US" dirty="0">
              <a:solidFill>
                <a:srgbClr val="0000CC"/>
              </a:solidFill>
            </a:endParaRPr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949409" y="1295400"/>
            <a:ext cx="3451391" cy="1183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9641493"/>
              </p:ext>
            </p:extLst>
          </p:nvPr>
        </p:nvGraphicFramePr>
        <p:xfrm>
          <a:off x="609600" y="3657600"/>
          <a:ext cx="7848600" cy="17458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33" name="CS ChemDraw Drawing" r:id="rId4" imgW="8021904" imgH="1784215" progId="ChemDraw.Document.6.0">
                  <p:embed/>
                </p:oleObj>
              </mc:Choice>
              <mc:Fallback>
                <p:oleObj name="CS ChemDraw Drawing" r:id="rId4" imgW="8021904" imgH="1784215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3657600"/>
                        <a:ext cx="7848600" cy="17458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49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228600" y="133350"/>
            <a:ext cx="8686800" cy="461664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Arial Unicode MS" pitchFamily="34" charset="-128"/>
                <a:cs typeface="Arial Unicode MS" pitchFamily="34" charset="-128"/>
              </a:rPr>
              <a:t>CLAISEN CONDENSATION</a:t>
            </a:r>
            <a:endParaRPr lang="en-US" sz="2800" dirty="0">
              <a:latin typeface="Arial Black" panose="020B0A04020102020204" pitchFamily="34" charset="0"/>
              <a:ea typeface="Arial Unicode MS" pitchFamily="34" charset="-128"/>
              <a:cs typeface="Arial Unicode MS" pitchFamily="34" charset="-128"/>
            </a:endParaRPr>
          </a:p>
          <a:p>
            <a:pPr eaLnBrk="0" hangingPunct="0">
              <a:defRPr/>
            </a:pPr>
            <a:endParaRPr lang="en-US" sz="1200" dirty="0">
              <a:solidFill>
                <a:srgbClr val="003300"/>
              </a:solidFill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Synthesis using </a:t>
            </a:r>
            <a:r>
              <a:rPr lang="en-US" sz="2000" b="1" dirty="0">
                <a:solidFill>
                  <a:srgbClr val="003300"/>
                </a:solidFill>
                <a:sym typeface="Symbol" pitchFamily="18" charset="2"/>
              </a:rPr>
              <a:t>-</a:t>
            </a:r>
            <a:r>
              <a:rPr lang="en-US" sz="2000" b="1" dirty="0" err="1">
                <a:solidFill>
                  <a:srgbClr val="003300"/>
                </a:solidFill>
                <a:sym typeface="Symbol" pitchFamily="18" charset="2"/>
              </a:rPr>
              <a:t>Dicarbonyl</a:t>
            </a:r>
            <a:r>
              <a:rPr lang="en-US" sz="2000" b="1" dirty="0">
                <a:solidFill>
                  <a:srgbClr val="003300"/>
                </a:solidFill>
                <a:sym typeface="Symbol" pitchFamily="18" charset="2"/>
              </a:rPr>
              <a:t> Compounds</a:t>
            </a:r>
            <a:endParaRPr lang="en-US" sz="2000" b="1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endParaRPr lang="en-US" b="1" dirty="0">
              <a:solidFill>
                <a:srgbClr val="0000FF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FF"/>
                </a:solidFill>
              </a:rPr>
              <a:t>Many alkylation and acylation reactions are more effective using anions of </a:t>
            </a:r>
            <a:r>
              <a:rPr lang="en-US" dirty="0">
                <a:solidFill>
                  <a:srgbClr val="0000FF"/>
                </a:solidFill>
                <a:sym typeface="Symbol" pitchFamily="18" charset="2"/>
              </a:rPr>
              <a:t>-</a:t>
            </a:r>
            <a:r>
              <a:rPr lang="en-US" dirty="0" err="1">
                <a:solidFill>
                  <a:srgbClr val="0000FF"/>
                </a:solidFill>
                <a:sym typeface="Symbol" pitchFamily="18" charset="2"/>
              </a:rPr>
              <a:t>dicarbonyl</a:t>
            </a:r>
            <a:r>
              <a:rPr lang="en-US" dirty="0">
                <a:solidFill>
                  <a:srgbClr val="0000FF"/>
                </a:solidFill>
                <a:sym typeface="Symbol" pitchFamily="18" charset="2"/>
              </a:rPr>
              <a:t> compounds that can be completely deprotonated and converted to their </a:t>
            </a:r>
            <a:r>
              <a:rPr lang="en-US" dirty="0" err="1">
                <a:solidFill>
                  <a:srgbClr val="0000FF"/>
                </a:solidFill>
                <a:sym typeface="Symbol" pitchFamily="18" charset="2"/>
              </a:rPr>
              <a:t>enolate</a:t>
            </a:r>
            <a:r>
              <a:rPr lang="en-US" dirty="0">
                <a:solidFill>
                  <a:srgbClr val="0000FF"/>
                </a:solidFill>
                <a:sym typeface="Symbol" pitchFamily="18" charset="2"/>
              </a:rPr>
              <a:t> ions by common bases such as </a:t>
            </a:r>
            <a:r>
              <a:rPr lang="en-US" dirty="0" err="1">
                <a:solidFill>
                  <a:srgbClr val="0000FF"/>
                </a:solidFill>
                <a:sym typeface="Symbol" pitchFamily="18" charset="2"/>
              </a:rPr>
              <a:t>methoxide</a:t>
            </a:r>
            <a:r>
              <a:rPr lang="en-US" dirty="0">
                <a:solidFill>
                  <a:srgbClr val="0000FF"/>
                </a:solidFill>
                <a:sym typeface="Symbol" pitchFamily="18" charset="2"/>
              </a:rPr>
              <a:t> ion and </a:t>
            </a:r>
            <a:r>
              <a:rPr lang="en-US" dirty="0" err="1">
                <a:solidFill>
                  <a:srgbClr val="0000FF"/>
                </a:solidFill>
                <a:sym typeface="Symbol" pitchFamily="18" charset="2"/>
              </a:rPr>
              <a:t>ethoxide</a:t>
            </a:r>
            <a:r>
              <a:rPr lang="en-US" dirty="0">
                <a:solidFill>
                  <a:srgbClr val="0000FF"/>
                </a:solidFill>
                <a:sym typeface="Symbol" pitchFamily="18" charset="2"/>
              </a:rPr>
              <a:t> ion. </a:t>
            </a:r>
          </a:p>
          <a:p>
            <a:pPr algn="just">
              <a:defRPr/>
            </a:pPr>
            <a:endParaRPr lang="en-US" dirty="0">
              <a:solidFill>
                <a:srgbClr val="C00000"/>
              </a:solidFill>
              <a:sym typeface="Symbol" pitchFamily="18" charset="2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4C0000"/>
                </a:solidFill>
                <a:sym typeface="Symbol" pitchFamily="18" charset="2"/>
              </a:rPr>
              <a:t>The </a:t>
            </a:r>
            <a:r>
              <a:rPr lang="en-US" b="1" dirty="0" err="1">
                <a:solidFill>
                  <a:srgbClr val="4C0000"/>
                </a:solidFill>
                <a:sym typeface="Symbol" pitchFamily="18" charset="2"/>
              </a:rPr>
              <a:t>malonic</a:t>
            </a:r>
            <a:r>
              <a:rPr lang="en-US" b="1" dirty="0">
                <a:solidFill>
                  <a:srgbClr val="4C0000"/>
                </a:solidFill>
                <a:sym typeface="Symbol" pitchFamily="18" charset="2"/>
              </a:rPr>
              <a:t> ester synthesis and the </a:t>
            </a:r>
            <a:r>
              <a:rPr lang="en-US" b="1" dirty="0" err="1">
                <a:solidFill>
                  <a:srgbClr val="4C0000"/>
                </a:solidFill>
                <a:sym typeface="Symbol" pitchFamily="18" charset="2"/>
              </a:rPr>
              <a:t>acetoacetic</a:t>
            </a:r>
            <a:r>
              <a:rPr lang="en-US" b="1" dirty="0">
                <a:solidFill>
                  <a:srgbClr val="4C0000"/>
                </a:solidFill>
                <a:sym typeface="Symbol" pitchFamily="18" charset="2"/>
              </a:rPr>
              <a:t> ester synthesis use enhanced acidity of the </a:t>
            </a:r>
            <a:r>
              <a:rPr lang="el-GR" b="1" dirty="0">
                <a:solidFill>
                  <a:srgbClr val="4C0000"/>
                </a:solidFill>
                <a:ea typeface="Arial Unicode MS" pitchFamily="34" charset="-128"/>
                <a:cs typeface="Arial Unicode MS" pitchFamily="34" charset="-128"/>
                <a:sym typeface="Symbol" pitchFamily="18" charset="2"/>
              </a:rPr>
              <a:t>α</a:t>
            </a:r>
            <a:r>
              <a:rPr lang="en-US" b="1" dirty="0">
                <a:solidFill>
                  <a:srgbClr val="4C0000"/>
                </a:solidFill>
                <a:ea typeface="Arial Unicode MS" pitchFamily="34" charset="-128"/>
                <a:cs typeface="Arial Unicode MS" pitchFamily="34" charset="-128"/>
                <a:sym typeface="Symbol" pitchFamily="18" charset="2"/>
              </a:rPr>
              <a:t> protons in </a:t>
            </a:r>
            <a:r>
              <a:rPr lang="en-US" b="1" dirty="0" err="1">
                <a:solidFill>
                  <a:srgbClr val="4C0000"/>
                </a:solidFill>
                <a:ea typeface="Arial Unicode MS" pitchFamily="34" charset="-128"/>
                <a:cs typeface="Arial Unicode MS" pitchFamily="34" charset="-128"/>
                <a:sym typeface="Symbol" pitchFamily="18" charset="2"/>
              </a:rPr>
              <a:t>malonic</a:t>
            </a:r>
            <a:r>
              <a:rPr lang="en-US" b="1" dirty="0">
                <a:solidFill>
                  <a:srgbClr val="4C0000"/>
                </a:solidFill>
                <a:ea typeface="Arial Unicode MS" pitchFamily="34" charset="-128"/>
                <a:cs typeface="Arial Unicode MS" pitchFamily="34" charset="-128"/>
                <a:sym typeface="Symbol" pitchFamily="18" charset="2"/>
              </a:rPr>
              <a:t> ester and </a:t>
            </a:r>
            <a:r>
              <a:rPr lang="en-US" b="1" dirty="0" err="1">
                <a:solidFill>
                  <a:srgbClr val="4C0000"/>
                </a:solidFill>
                <a:ea typeface="Arial Unicode MS" pitchFamily="34" charset="-128"/>
                <a:cs typeface="Arial Unicode MS" pitchFamily="34" charset="-128"/>
                <a:sym typeface="Symbol" pitchFamily="18" charset="2"/>
              </a:rPr>
              <a:t>acetoacetic</a:t>
            </a:r>
            <a:r>
              <a:rPr lang="en-US" b="1" dirty="0">
                <a:solidFill>
                  <a:srgbClr val="4C0000"/>
                </a:solidFill>
                <a:ea typeface="Arial Unicode MS" pitchFamily="34" charset="-128"/>
                <a:cs typeface="Arial Unicode MS" pitchFamily="34" charset="-128"/>
                <a:sym typeface="Symbol" pitchFamily="18" charset="2"/>
              </a:rPr>
              <a:t> ester to accomplish alkylation and </a:t>
            </a:r>
            <a:r>
              <a:rPr lang="en-US" b="1" dirty="0" err="1">
                <a:solidFill>
                  <a:srgbClr val="4C0000"/>
                </a:solidFill>
                <a:ea typeface="Arial Unicode MS" pitchFamily="34" charset="-128"/>
                <a:cs typeface="Arial Unicode MS" pitchFamily="34" charset="-128"/>
                <a:sym typeface="Symbol" pitchFamily="18" charset="2"/>
              </a:rPr>
              <a:t>acylations</a:t>
            </a:r>
            <a:r>
              <a:rPr lang="en-US" b="1" dirty="0">
                <a:solidFill>
                  <a:srgbClr val="4C0000"/>
                </a:solidFill>
                <a:ea typeface="Arial Unicode MS" pitchFamily="34" charset="-128"/>
                <a:cs typeface="Arial Unicode MS" pitchFamily="34" charset="-128"/>
                <a:sym typeface="Symbol" pitchFamily="18" charset="2"/>
              </a:rPr>
              <a:t> that are difficult or impossible with simple esters.</a:t>
            </a:r>
            <a:endParaRPr lang="el-GR" b="1" dirty="0">
              <a:solidFill>
                <a:srgbClr val="4C0000"/>
              </a:solidFill>
              <a:ea typeface="Arial Unicode MS" pitchFamily="34" charset="-128"/>
              <a:cs typeface="Arial Unicode MS" pitchFamily="34" charset="-128"/>
              <a:sym typeface="Symbol" pitchFamily="18" charset="2"/>
            </a:endParaRPr>
          </a:p>
          <a:p>
            <a:pPr algn="just">
              <a:defRPr/>
            </a:pPr>
            <a:endParaRPr lang="en-US" dirty="0">
              <a:solidFill>
                <a:schemeClr val="accent2"/>
              </a:solidFill>
              <a:sym typeface="Symbol" pitchFamily="18" charset="2"/>
            </a:endParaRPr>
          </a:p>
          <a:p>
            <a:pPr algn="just">
              <a:defRPr/>
            </a:pPr>
            <a:r>
              <a:rPr lang="en-US" dirty="0">
                <a:solidFill>
                  <a:srgbClr val="0000FF"/>
                </a:solidFill>
              </a:rPr>
              <a:t>At the end of the synthesis, hydrolysis removes one of the carboxyl groups</a:t>
            </a:r>
            <a:r>
              <a:rPr lang="en-US" dirty="0" smtClean="0">
                <a:solidFill>
                  <a:srgbClr val="0000FF"/>
                </a:solidFill>
              </a:rPr>
              <a:t>.</a:t>
            </a:r>
          </a:p>
          <a:p>
            <a:pPr algn="just">
              <a:defRPr/>
            </a:pPr>
            <a:endParaRPr lang="en-US" dirty="0">
              <a:solidFill>
                <a:srgbClr val="0000FF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4C0000"/>
                </a:solidFill>
              </a:rPr>
              <a:t>The malonic ester synthesis makes substituted derivatives of acetic acids</a:t>
            </a:r>
          </a:p>
          <a:p>
            <a:pPr algn="just">
              <a:defRPr/>
            </a:pPr>
            <a:endParaRPr lang="el-GR" dirty="0">
              <a:solidFill>
                <a:srgbClr val="0000FF"/>
              </a:solidFill>
            </a:endParaRPr>
          </a:p>
        </p:txBody>
      </p:sp>
      <p:pic>
        <p:nvPicPr>
          <p:cNvPr id="8" name="Picture 5" descr="22_03-52UN"/>
          <p:cNvPicPr>
            <a:picLocks noChangeAspect="1" noChangeArrowheads="1"/>
          </p:cNvPicPr>
          <p:nvPr/>
        </p:nvPicPr>
        <p:blipFill rotWithShape="1">
          <a:blip r:embed="rId2" cstate="print"/>
          <a:srcRect l="9091" b="11359"/>
          <a:stretch/>
        </p:blipFill>
        <p:spPr bwMode="auto">
          <a:xfrm>
            <a:off x="263235" y="4572000"/>
            <a:ext cx="8547287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28600" y="133350"/>
            <a:ext cx="8686800" cy="107721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Arial Unicode MS" pitchFamily="34" charset="-128"/>
                <a:cs typeface="Arial Unicode MS" pitchFamily="34" charset="-128"/>
              </a:rPr>
              <a:t>CLAISEN CONDENSATION</a:t>
            </a:r>
            <a:endParaRPr lang="en-US" sz="2800" dirty="0">
              <a:latin typeface="Arial Black" panose="020B0A04020102020204" pitchFamily="34" charset="0"/>
              <a:ea typeface="Arial Unicode MS" pitchFamily="34" charset="-128"/>
              <a:cs typeface="Arial Unicode MS" pitchFamily="34" charset="-128"/>
            </a:endParaRPr>
          </a:p>
          <a:p>
            <a:pPr eaLnBrk="0" hangingPunct="0">
              <a:defRPr/>
            </a:pPr>
            <a:endParaRPr lang="en-US" sz="1600" dirty="0">
              <a:solidFill>
                <a:srgbClr val="003300"/>
              </a:solidFill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Synthesis using </a:t>
            </a:r>
            <a:r>
              <a:rPr lang="en-US" sz="2000" b="1" dirty="0">
                <a:solidFill>
                  <a:srgbClr val="003300"/>
                </a:solidFill>
                <a:sym typeface="Symbol" pitchFamily="18" charset="2"/>
              </a:rPr>
              <a:t>-</a:t>
            </a:r>
            <a:r>
              <a:rPr lang="en-US" sz="2000" b="1" dirty="0" err="1">
                <a:solidFill>
                  <a:srgbClr val="003300"/>
                </a:solidFill>
                <a:sym typeface="Symbol" pitchFamily="18" charset="2"/>
              </a:rPr>
              <a:t>Dicarbonyl</a:t>
            </a:r>
            <a:r>
              <a:rPr lang="en-US" sz="2000" b="1" dirty="0">
                <a:solidFill>
                  <a:srgbClr val="003300"/>
                </a:solidFill>
                <a:sym typeface="Symbol" pitchFamily="18" charset="2"/>
              </a:rPr>
              <a:t> </a:t>
            </a:r>
            <a:r>
              <a:rPr lang="en-US" sz="2000" b="1" dirty="0" smtClean="0">
                <a:solidFill>
                  <a:srgbClr val="003300"/>
                </a:solidFill>
                <a:sym typeface="Symbol" pitchFamily="18" charset="2"/>
              </a:rPr>
              <a:t>Compounds</a:t>
            </a:r>
            <a:endParaRPr lang="en-US" sz="2000" b="1" dirty="0">
              <a:solidFill>
                <a:srgbClr val="0033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29095" y="1283072"/>
            <a:ext cx="8485810" cy="5346328"/>
            <a:chOff x="329095" y="1220705"/>
            <a:chExt cx="8485810" cy="5346328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/>
            <a:stretch>
              <a:fillRect/>
            </a:stretch>
          </p:blipFill>
          <p:spPr bwMode="auto">
            <a:xfrm>
              <a:off x="1180585" y="3028848"/>
              <a:ext cx="6714254" cy="16689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1066800" y="1220705"/>
              <a:ext cx="6586664" cy="16748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/>
            <a:stretch>
              <a:fillRect/>
            </a:stretch>
          </p:blipFill>
          <p:spPr bwMode="auto">
            <a:xfrm>
              <a:off x="329095" y="4724400"/>
              <a:ext cx="8485810" cy="18426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58735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4" name="Text Box 4"/>
          <p:cNvSpPr txBox="1">
            <a:spLocks noChangeArrowheads="1"/>
          </p:cNvSpPr>
          <p:nvPr/>
        </p:nvSpPr>
        <p:spPr bwMode="auto">
          <a:xfrm>
            <a:off x="228600" y="133350"/>
            <a:ext cx="8686800" cy="146193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Arial Unicode MS" pitchFamily="34" charset="-128"/>
                <a:cs typeface="Arial Unicode MS" pitchFamily="34" charset="-128"/>
              </a:rPr>
              <a:t>CLAISEN CONDENSATION</a:t>
            </a:r>
          </a:p>
          <a:p>
            <a:pPr eaLnBrk="0" hangingPunct="0">
              <a:defRPr/>
            </a:pPr>
            <a:endParaRPr lang="en-US" dirty="0" smtClean="0">
              <a:solidFill>
                <a:srgbClr val="003300"/>
              </a:solidFill>
              <a:ea typeface="Arial Unicode MS" pitchFamily="34" charset="-128"/>
              <a:cs typeface="Arial Unicode MS" pitchFamily="34" charset="-128"/>
            </a:endParaRPr>
          </a:p>
          <a:p>
            <a:pPr eaLnBrk="0" hangingPunct="0">
              <a:defRPr/>
            </a:pPr>
            <a:endParaRPr lang="en-US" sz="1400" dirty="0">
              <a:solidFill>
                <a:srgbClr val="003300"/>
              </a:solidFill>
              <a:ea typeface="Arial Unicode MS" pitchFamily="34" charset="-128"/>
              <a:cs typeface="Arial Unicode MS" pitchFamily="34" charset="-128"/>
            </a:endParaRPr>
          </a:p>
          <a:p>
            <a:pPr eaLnBrk="0" hangingPunct="0">
              <a:defRPr/>
            </a:pPr>
            <a:r>
              <a:rPr lang="en-US" sz="2000" b="1" dirty="0" err="1">
                <a:solidFill>
                  <a:srgbClr val="003300"/>
                </a:solidFill>
              </a:rPr>
              <a:t>Malonic</a:t>
            </a:r>
            <a:r>
              <a:rPr lang="en-US" sz="2000" b="1" dirty="0">
                <a:solidFill>
                  <a:srgbClr val="003300"/>
                </a:solidFill>
              </a:rPr>
              <a:t> Ester Synthesis</a:t>
            </a:r>
          </a:p>
          <a:p>
            <a:pPr eaLnBrk="0" hangingPunct="0">
              <a:defRPr/>
            </a:pPr>
            <a:endParaRPr lang="en-US" sz="900" b="1" dirty="0">
              <a:solidFill>
                <a:schemeClr val="accent2"/>
              </a:solidFill>
              <a:latin typeface="Tahoma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49376" y="1752600"/>
            <a:ext cx="8612236" cy="4572000"/>
            <a:chOff x="249376" y="1752600"/>
            <a:chExt cx="8612236" cy="4572000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/>
            <a:stretch>
              <a:fillRect/>
            </a:stretch>
          </p:blipFill>
          <p:spPr bwMode="auto">
            <a:xfrm>
              <a:off x="249376" y="1752600"/>
              <a:ext cx="8603684" cy="2753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282389" y="4878388"/>
              <a:ext cx="8579223" cy="1446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228600" y="133350"/>
            <a:ext cx="8686800" cy="46320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Arial Unicode MS" pitchFamily="34" charset="-128"/>
                <a:cs typeface="Arial Unicode MS" pitchFamily="34" charset="-128"/>
              </a:rPr>
              <a:t>CLAISEN CONDENSATION</a:t>
            </a:r>
          </a:p>
          <a:p>
            <a:pPr eaLnBrk="0" hangingPunct="0">
              <a:defRPr/>
            </a:pPr>
            <a:endParaRPr lang="en-US" sz="1200" dirty="0">
              <a:solidFill>
                <a:srgbClr val="003300"/>
              </a:solidFill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eaLnBrk="0" hangingPunct="0">
              <a:defRPr/>
            </a:pPr>
            <a:r>
              <a:rPr lang="en-US" sz="2000" b="1" dirty="0" err="1">
                <a:solidFill>
                  <a:srgbClr val="003300"/>
                </a:solidFill>
              </a:rPr>
              <a:t>Acetoacetic</a:t>
            </a:r>
            <a:r>
              <a:rPr lang="en-US" sz="2000" b="1" dirty="0">
                <a:solidFill>
                  <a:srgbClr val="003300"/>
                </a:solidFill>
              </a:rPr>
              <a:t> Acid Synthesis</a:t>
            </a:r>
          </a:p>
          <a:p>
            <a:pPr eaLnBrk="0" hangingPunct="0">
              <a:defRPr/>
            </a:pPr>
            <a:endParaRPr lang="en-US" sz="1000" dirty="0">
              <a:solidFill>
                <a:srgbClr val="0000FF"/>
              </a:solidFill>
            </a:endParaRPr>
          </a:p>
          <a:p>
            <a:pPr marL="285750" indent="-285750" algn="just" eaLnBrk="0" hangingPunct="0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4C0000"/>
                </a:solidFill>
              </a:rPr>
              <a:t>The </a:t>
            </a:r>
            <a:r>
              <a:rPr lang="en-US" b="1" dirty="0" err="1">
                <a:solidFill>
                  <a:srgbClr val="4C0000"/>
                </a:solidFill>
              </a:rPr>
              <a:t>acetoacetic</a:t>
            </a:r>
            <a:r>
              <a:rPr lang="en-US" b="1" dirty="0">
                <a:solidFill>
                  <a:srgbClr val="4C0000"/>
                </a:solidFill>
              </a:rPr>
              <a:t> ester synthesis is similar to the </a:t>
            </a:r>
            <a:r>
              <a:rPr lang="en-US" b="1" dirty="0" err="1">
                <a:solidFill>
                  <a:srgbClr val="4C0000"/>
                </a:solidFill>
              </a:rPr>
              <a:t>malonic</a:t>
            </a:r>
            <a:r>
              <a:rPr lang="en-US" b="1" dirty="0">
                <a:solidFill>
                  <a:srgbClr val="4C0000"/>
                </a:solidFill>
              </a:rPr>
              <a:t> ester synthesis, but the final products are ketones</a:t>
            </a:r>
          </a:p>
          <a:p>
            <a:pPr algn="just" eaLnBrk="0" hangingPunct="0"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algn="just" eaLnBrk="0" hangingPunct="0"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algn="just" eaLnBrk="0" hangingPunct="0"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algn="just" eaLnBrk="0" hangingPunct="0"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algn="just" eaLnBrk="0" hangingPunct="0"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algn="just" eaLnBrk="0" hangingPunct="0">
              <a:defRPr/>
            </a:pPr>
            <a:endParaRPr lang="en-US" sz="1100" dirty="0">
              <a:solidFill>
                <a:schemeClr val="accent2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4C0000"/>
                </a:solidFill>
              </a:rPr>
              <a:t>Acidic hydrolysis of the </a:t>
            </a:r>
            <a:r>
              <a:rPr lang="en-US" b="1" dirty="0" err="1">
                <a:solidFill>
                  <a:srgbClr val="4C0000"/>
                </a:solidFill>
              </a:rPr>
              <a:t>alkylacetoacetic</a:t>
            </a:r>
            <a:r>
              <a:rPr lang="en-US" b="1" dirty="0">
                <a:solidFill>
                  <a:srgbClr val="4C0000"/>
                </a:solidFill>
              </a:rPr>
              <a:t> ester initially gives an </a:t>
            </a:r>
            <a:r>
              <a:rPr lang="en-US" b="1" dirty="0" err="1">
                <a:solidFill>
                  <a:srgbClr val="4C0000"/>
                </a:solidFill>
              </a:rPr>
              <a:t>alkylacetoacetic</a:t>
            </a:r>
            <a:r>
              <a:rPr lang="en-US" b="1" dirty="0">
                <a:solidFill>
                  <a:srgbClr val="4C0000"/>
                </a:solidFill>
              </a:rPr>
              <a:t> acid, which is a </a:t>
            </a:r>
            <a:r>
              <a:rPr lang="el-GR" b="1" dirty="0">
                <a:solidFill>
                  <a:srgbClr val="4C0000"/>
                </a:solidFill>
                <a:cs typeface="Tahoma" pitchFamily="34" charset="0"/>
              </a:rPr>
              <a:t>β</a:t>
            </a:r>
            <a:r>
              <a:rPr lang="en-US" b="1" dirty="0">
                <a:solidFill>
                  <a:srgbClr val="4C0000"/>
                </a:solidFill>
              </a:rPr>
              <a:t>-</a:t>
            </a:r>
            <a:r>
              <a:rPr lang="en-US" b="1" dirty="0" err="1">
                <a:solidFill>
                  <a:srgbClr val="4C0000"/>
                </a:solidFill>
              </a:rPr>
              <a:t>keto</a:t>
            </a:r>
            <a:r>
              <a:rPr lang="en-US" b="1" dirty="0">
                <a:solidFill>
                  <a:srgbClr val="4C0000"/>
                </a:solidFill>
              </a:rPr>
              <a:t> acid</a:t>
            </a:r>
          </a:p>
          <a:p>
            <a:pPr marL="171450" indent="-171450" algn="just">
              <a:buFont typeface="Wingdings" panose="05000000000000000000" pitchFamily="2" charset="2"/>
              <a:buChar char="q"/>
              <a:defRPr/>
            </a:pPr>
            <a:endParaRPr lang="en-US" sz="1100" b="1" dirty="0">
              <a:solidFill>
                <a:srgbClr val="4C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4C0000"/>
                </a:solidFill>
              </a:rPr>
              <a:t>The </a:t>
            </a:r>
            <a:r>
              <a:rPr lang="en-US" b="1" dirty="0" err="1">
                <a:solidFill>
                  <a:srgbClr val="4C0000"/>
                </a:solidFill>
              </a:rPr>
              <a:t>keto</a:t>
            </a:r>
            <a:r>
              <a:rPr lang="en-US" b="1" dirty="0">
                <a:solidFill>
                  <a:srgbClr val="4C0000"/>
                </a:solidFill>
              </a:rPr>
              <a:t> group in the </a:t>
            </a:r>
            <a:r>
              <a:rPr lang="el-GR" b="1" dirty="0">
                <a:solidFill>
                  <a:srgbClr val="4C0000"/>
                </a:solidFill>
                <a:cs typeface="Tahoma" pitchFamily="34" charset="0"/>
              </a:rPr>
              <a:t>β</a:t>
            </a:r>
            <a:r>
              <a:rPr lang="en-US" b="1" dirty="0">
                <a:solidFill>
                  <a:srgbClr val="4C0000"/>
                </a:solidFill>
              </a:rPr>
              <a:t>-position promotes decarboxylation to form a substituted version of acetone</a:t>
            </a:r>
            <a:endParaRPr lang="el-GR" b="1" dirty="0">
              <a:solidFill>
                <a:srgbClr val="4C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04800" y="1911927"/>
            <a:ext cx="8585200" cy="4717473"/>
            <a:chOff x="304800" y="1911927"/>
            <a:chExt cx="8585200" cy="4717473"/>
          </a:xfrm>
        </p:grpSpPr>
        <p:pic>
          <p:nvPicPr>
            <p:cNvPr id="40963" name="Picture 12" descr="22_04-05UN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b="18065"/>
            <a:stretch/>
          </p:blipFill>
          <p:spPr bwMode="auto">
            <a:xfrm>
              <a:off x="304800" y="1911927"/>
              <a:ext cx="8534400" cy="12122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964" name="Picture 13" descr="22_04-07UN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b="10635"/>
            <a:stretch/>
          </p:blipFill>
          <p:spPr bwMode="auto">
            <a:xfrm>
              <a:off x="304800" y="4766686"/>
              <a:ext cx="8585200" cy="18627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686800" cy="110799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Arial Unicode MS" pitchFamily="34" charset="-128"/>
                <a:cs typeface="Arial Unicode MS" pitchFamily="34" charset="-128"/>
              </a:rPr>
              <a:t>CLAISEN CONDENSATION</a:t>
            </a:r>
          </a:p>
          <a:p>
            <a:pPr eaLnBrk="0" hangingPunct="0">
              <a:defRPr/>
            </a:pPr>
            <a:endParaRPr lang="en-US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8"/>
              <a:cs typeface="Arial Unicode MS" pitchFamily="34" charset="-128"/>
            </a:endParaRPr>
          </a:p>
          <a:p>
            <a:pPr eaLnBrk="0" hangingPunct="0">
              <a:defRPr/>
            </a:pPr>
            <a:r>
              <a:rPr lang="en-US" sz="2000" b="1" dirty="0" smtClean="0">
                <a:solidFill>
                  <a:srgbClr val="0000FF"/>
                </a:solidFill>
              </a:rPr>
              <a:t>Samples: </a:t>
            </a:r>
            <a:r>
              <a:rPr lang="en-US" dirty="0" smtClean="0">
                <a:solidFill>
                  <a:srgbClr val="0000FF"/>
                </a:solidFill>
              </a:rPr>
              <a:t>Predict </a:t>
            </a:r>
            <a:r>
              <a:rPr lang="en-US" dirty="0">
                <a:solidFill>
                  <a:srgbClr val="0000FF"/>
                </a:solidFill>
              </a:rPr>
              <a:t>the products of the following reactions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5943600" y="685800"/>
            <a:ext cx="3048000" cy="646331"/>
          </a:xfrm>
          <a:prstGeom prst="rect">
            <a:avLst/>
          </a:prstGeom>
          <a:ln>
            <a:solidFill>
              <a:srgbClr val="003300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Practice 22.35, 22.36 P. 1076</a:t>
            </a:r>
          </a:p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22.39 to 22.43 P. 1079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7558053"/>
              </p:ext>
            </p:extLst>
          </p:nvPr>
        </p:nvGraphicFramePr>
        <p:xfrm>
          <a:off x="838200" y="1332130"/>
          <a:ext cx="7239000" cy="5255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1" name="CS ChemDraw Drawing" r:id="rId3" imgW="6595548" imgH="5111074" progId="ChemDraw.Document.6.0">
                  <p:embed/>
                </p:oleObj>
              </mc:Choice>
              <mc:Fallback>
                <p:oleObj name="CS ChemDraw Drawing" r:id="rId3" imgW="6595548" imgH="5111074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1332130"/>
                        <a:ext cx="7239000" cy="5255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2" name="Text Box 4"/>
          <p:cNvSpPr txBox="1">
            <a:spLocks noChangeArrowheads="1"/>
          </p:cNvSpPr>
          <p:nvPr/>
        </p:nvSpPr>
        <p:spPr bwMode="auto">
          <a:xfrm>
            <a:off x="228600" y="133350"/>
            <a:ext cx="8686800" cy="547842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Arial Unicode MS" pitchFamily="34" charset="-128"/>
                <a:cs typeface="Arial Unicode MS" pitchFamily="34" charset="-128"/>
              </a:rPr>
              <a:t>THE MICHEAL REACTION</a:t>
            </a:r>
            <a:endParaRPr lang="en-US" sz="2800" b="1" dirty="0">
              <a:effectLst>
                <a:outerShdw blurRad="38100" dist="38100" dir="2700000" algn="tl">
                  <a:srgbClr val="C0C0C0"/>
                </a:outerShdw>
              </a:effectLst>
              <a:latin typeface="Arial Black" panose="020B0A04020102020204" pitchFamily="34" charset="0"/>
              <a:ea typeface="Arial Unicode MS" pitchFamily="34" charset="-128"/>
              <a:cs typeface="Arial Unicode MS" pitchFamily="34" charset="-128"/>
            </a:endParaRPr>
          </a:p>
          <a:p>
            <a:pPr algn="ctr" eaLnBrk="0" hangingPunct="0">
              <a:defRPr/>
            </a:pPr>
            <a:r>
              <a:rPr lang="en-US" sz="2000" b="1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</a:p>
          <a:p>
            <a:pPr algn="just" eaLnBrk="0" hangingPunct="0">
              <a:defRPr/>
            </a:pPr>
            <a:r>
              <a:rPr lang="el-GR" dirty="0" smtClean="0">
                <a:solidFill>
                  <a:srgbClr val="0000FF"/>
                </a:solidFill>
                <a:ea typeface="Arial Unicode MS" pitchFamily="34" charset="-128"/>
                <a:cs typeface="Arial Unicode MS" pitchFamily="34" charset="-128"/>
              </a:rPr>
              <a:t>α</a:t>
            </a:r>
            <a:r>
              <a:rPr lang="en-US" dirty="0">
                <a:solidFill>
                  <a:srgbClr val="0000FF"/>
                </a:solidFill>
                <a:ea typeface="Arial Unicode MS" pitchFamily="34" charset="-128"/>
                <a:cs typeface="Arial Unicode MS" pitchFamily="34" charset="-128"/>
              </a:rPr>
              <a:t>,</a:t>
            </a:r>
            <a:r>
              <a:rPr lang="el-GR" dirty="0">
                <a:solidFill>
                  <a:srgbClr val="0000FF"/>
                </a:solidFill>
                <a:ea typeface="Arial Unicode MS" pitchFamily="34" charset="-128"/>
                <a:cs typeface="Tahoma" pitchFamily="34" charset="0"/>
              </a:rPr>
              <a:t>β</a:t>
            </a:r>
            <a:r>
              <a:rPr lang="en-US" dirty="0">
                <a:solidFill>
                  <a:srgbClr val="0000FF"/>
                </a:solidFill>
                <a:ea typeface="Arial Unicode MS" pitchFamily="34" charset="-128"/>
                <a:cs typeface="Tahoma" pitchFamily="34" charset="0"/>
              </a:rPr>
              <a:t>-Unsaturated carbonyl compounds have unusually electrophilic  double bonds. The </a:t>
            </a:r>
            <a:r>
              <a:rPr lang="el-GR" dirty="0">
                <a:solidFill>
                  <a:srgbClr val="0000FF"/>
                </a:solidFill>
              </a:rPr>
              <a:t>β</a:t>
            </a:r>
            <a:r>
              <a:rPr lang="en-US" dirty="0">
                <a:solidFill>
                  <a:srgbClr val="0000FF"/>
                </a:solidFill>
              </a:rPr>
              <a:t> carbon is electrophile because it shares the partial positive charge of the carbonyl carbon trough resonance.</a:t>
            </a:r>
          </a:p>
          <a:p>
            <a:pPr algn="just" eaLnBrk="0" hangingPunct="0">
              <a:defRPr/>
            </a:pPr>
            <a:endParaRPr lang="en-US" dirty="0">
              <a:solidFill>
                <a:srgbClr val="4C0000"/>
              </a:solidFill>
            </a:endParaRPr>
          </a:p>
          <a:p>
            <a:pPr marL="285750" indent="-285750" algn="just" eaLnBrk="0" hangingPunct="0">
              <a:buFont typeface="Wingdings" panose="05000000000000000000" pitchFamily="2" charset="2"/>
              <a:buChar char="q"/>
              <a:defRPr/>
            </a:pPr>
            <a:r>
              <a:rPr lang="en-US" sz="2000" b="1" dirty="0">
                <a:solidFill>
                  <a:srgbClr val="4C0000"/>
                </a:solidFill>
              </a:rPr>
              <a:t>A nucleophile can attack an </a:t>
            </a:r>
            <a:r>
              <a:rPr lang="el-GR" sz="2000" b="1" dirty="0">
                <a:solidFill>
                  <a:srgbClr val="4C0000"/>
                </a:solidFill>
              </a:rPr>
              <a:t>α</a:t>
            </a:r>
            <a:r>
              <a:rPr lang="en-US" sz="2000" b="1" dirty="0">
                <a:solidFill>
                  <a:srgbClr val="4C0000"/>
                </a:solidFill>
              </a:rPr>
              <a:t>,</a:t>
            </a:r>
            <a:r>
              <a:rPr lang="el-GR" sz="2000" b="1" dirty="0">
                <a:solidFill>
                  <a:srgbClr val="4C0000"/>
                </a:solidFill>
              </a:rPr>
              <a:t>β</a:t>
            </a:r>
            <a:r>
              <a:rPr lang="en-US" sz="2000" b="1" dirty="0">
                <a:solidFill>
                  <a:srgbClr val="4C0000"/>
                </a:solidFill>
              </a:rPr>
              <a:t>-unsaturated carbonyl compound at either the carbonyl group or at the </a:t>
            </a:r>
            <a:r>
              <a:rPr lang="el-GR" sz="2000" b="1" dirty="0">
                <a:solidFill>
                  <a:srgbClr val="4C0000"/>
                </a:solidFill>
              </a:rPr>
              <a:t>β</a:t>
            </a:r>
            <a:r>
              <a:rPr lang="en-US" sz="2000" b="1" dirty="0">
                <a:solidFill>
                  <a:srgbClr val="4C0000"/>
                </a:solidFill>
              </a:rPr>
              <a:t> position.</a:t>
            </a:r>
          </a:p>
          <a:p>
            <a:pPr algn="just" eaLnBrk="0" hangingPunct="0">
              <a:defRPr/>
            </a:pPr>
            <a:endParaRPr lang="en-US" i="1" dirty="0">
              <a:solidFill>
                <a:srgbClr val="FF3399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FF"/>
                </a:solidFill>
              </a:rPr>
              <a:t>The attack at the carbonyl group leads to a 1,2-addition, while the attack at the </a:t>
            </a:r>
            <a:r>
              <a:rPr lang="el-GR" dirty="0">
                <a:solidFill>
                  <a:srgbClr val="0000FF"/>
                </a:solidFill>
              </a:rPr>
              <a:t>β</a:t>
            </a:r>
            <a:r>
              <a:rPr lang="en-US" dirty="0">
                <a:solidFill>
                  <a:srgbClr val="0000FF"/>
                </a:solidFill>
              </a:rPr>
              <a:t> position leads to a 1,4-addition.  </a:t>
            </a:r>
            <a:endParaRPr lang="en-US" dirty="0" smtClean="0">
              <a:solidFill>
                <a:srgbClr val="0000FF"/>
              </a:solidFill>
            </a:endParaRPr>
          </a:p>
          <a:p>
            <a:pPr algn="just">
              <a:defRPr/>
            </a:pPr>
            <a:endParaRPr lang="en-US" dirty="0" smtClean="0">
              <a:solidFill>
                <a:srgbClr val="0000FF"/>
              </a:solidFill>
            </a:endParaRPr>
          </a:p>
          <a:p>
            <a:pPr algn="just">
              <a:defRPr/>
            </a:pPr>
            <a:endParaRPr lang="en-US" dirty="0" smtClean="0">
              <a:solidFill>
                <a:srgbClr val="0000FF"/>
              </a:solidFill>
            </a:endParaRPr>
          </a:p>
          <a:p>
            <a:pPr algn="just">
              <a:defRPr/>
            </a:pPr>
            <a:endParaRPr lang="en-US" dirty="0" smtClean="0">
              <a:solidFill>
                <a:srgbClr val="0000FF"/>
              </a:solidFill>
            </a:endParaRPr>
          </a:p>
          <a:p>
            <a:pPr algn="just">
              <a:defRPr/>
            </a:pPr>
            <a:r>
              <a:rPr lang="en-US" dirty="0" smtClean="0">
                <a:solidFill>
                  <a:srgbClr val="0000FF"/>
                </a:solidFill>
              </a:rPr>
              <a:t>                                               </a:t>
            </a:r>
          </a:p>
          <a:p>
            <a:pPr algn="just">
              <a:defRPr/>
            </a:pPr>
            <a:r>
              <a:rPr lang="en-US" b="1" i="1" dirty="0" smtClean="0">
                <a:solidFill>
                  <a:srgbClr val="0000FF"/>
                </a:solidFill>
              </a:rPr>
              <a:t>                                                     </a:t>
            </a:r>
          </a:p>
          <a:p>
            <a:pPr algn="just">
              <a:defRPr/>
            </a:pPr>
            <a:endParaRPr lang="en-US" sz="1000" b="1" i="1" dirty="0" smtClean="0">
              <a:solidFill>
                <a:srgbClr val="0000FF"/>
              </a:solidFill>
            </a:endParaRPr>
          </a:p>
          <a:p>
            <a:pPr algn="just">
              <a:defRPr/>
            </a:pPr>
            <a:r>
              <a:rPr lang="en-US" b="1" i="1" dirty="0" smtClean="0">
                <a:solidFill>
                  <a:srgbClr val="4C0000"/>
                </a:solidFill>
              </a:rPr>
              <a:t>                                                 </a:t>
            </a:r>
          </a:p>
          <a:p>
            <a:pPr algn="just">
              <a:defRPr/>
            </a:pPr>
            <a:r>
              <a:rPr lang="en-US" b="1" i="1" dirty="0">
                <a:solidFill>
                  <a:srgbClr val="4C0000"/>
                </a:solidFill>
              </a:rPr>
              <a:t> </a:t>
            </a:r>
            <a:r>
              <a:rPr lang="en-US" b="1" i="1" dirty="0" smtClean="0">
                <a:solidFill>
                  <a:srgbClr val="4C0000"/>
                </a:solidFill>
              </a:rPr>
              <a:t>                                           A </a:t>
            </a:r>
            <a:r>
              <a:rPr lang="en-US" b="1" i="1" dirty="0">
                <a:solidFill>
                  <a:srgbClr val="4C0000"/>
                </a:solidFill>
              </a:rPr>
              <a:t>1,4-addition of an </a:t>
            </a:r>
            <a:r>
              <a:rPr lang="en-US" b="1" i="1" dirty="0" err="1">
                <a:solidFill>
                  <a:srgbClr val="4C0000"/>
                </a:solidFill>
              </a:rPr>
              <a:t>enolate</a:t>
            </a:r>
            <a:r>
              <a:rPr lang="en-US" b="1" i="1" dirty="0">
                <a:solidFill>
                  <a:srgbClr val="4C0000"/>
                </a:solidFill>
              </a:rPr>
              <a:t> ion is called the Michael reaction</a:t>
            </a:r>
            <a:r>
              <a:rPr lang="en-US" b="1" i="1" dirty="0" smtClean="0">
                <a:solidFill>
                  <a:srgbClr val="4C0000"/>
                </a:solidFill>
              </a:rPr>
              <a:t>.</a:t>
            </a:r>
            <a:endParaRPr lang="en-US" sz="1000" dirty="0">
              <a:solidFill>
                <a:srgbClr val="4C0000"/>
              </a:solidFill>
              <a:latin typeface="Tahoma" pitchFamily="34" charset="0"/>
            </a:endParaRPr>
          </a:p>
        </p:txBody>
      </p:sp>
      <p:pic>
        <p:nvPicPr>
          <p:cNvPr id="4" name="Picture 1" descr="C:\Documents and Settings\user\My Documents\My Pictures\AMichael-larg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4419600"/>
            <a:ext cx="2161718" cy="23622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819400" y="6135469"/>
            <a:ext cx="6019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solidFill>
                  <a:srgbClr val="006600"/>
                </a:solidFill>
              </a:rPr>
              <a:t>Arthur Michael</a:t>
            </a:r>
            <a:r>
              <a:rPr lang="en-US" dirty="0" smtClean="0">
                <a:solidFill>
                  <a:srgbClr val="006600"/>
                </a:solidFill>
              </a:rPr>
              <a:t> (August 7, 1853 – February 8, 1942) </a:t>
            </a:r>
            <a:r>
              <a:rPr lang="en-US" dirty="0" smtClean="0">
                <a:solidFill>
                  <a:srgbClr val="0000CC"/>
                </a:solidFill>
              </a:rPr>
              <a:t>was an American organic chemist best known for the Michael reaction</a:t>
            </a:r>
            <a:endParaRPr lang="en-US" dirty="0">
              <a:solidFill>
                <a:srgbClr val="0000CC"/>
              </a:solidFill>
            </a:endParaRPr>
          </a:p>
        </p:txBody>
      </p:sp>
      <p:pic>
        <p:nvPicPr>
          <p:cNvPr id="6" name="Picture 5" descr="22_04-20UN"/>
          <p:cNvPicPr>
            <a:picLocks noChangeAspect="1" noChangeArrowheads="1"/>
          </p:cNvPicPr>
          <p:nvPr/>
        </p:nvPicPr>
        <p:blipFill rotWithShape="1">
          <a:blip r:embed="rId3" cstate="print"/>
          <a:srcRect b="10526"/>
          <a:stretch/>
        </p:blipFill>
        <p:spPr bwMode="auto">
          <a:xfrm>
            <a:off x="2599764" y="3886200"/>
            <a:ext cx="6239436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28600" y="133350"/>
            <a:ext cx="8686800" cy="83099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Arial Unicode MS" pitchFamily="34" charset="-128"/>
                <a:cs typeface="Arial Unicode MS" pitchFamily="34" charset="-128"/>
              </a:rPr>
              <a:t>THE MICHEAL REACTION</a:t>
            </a:r>
            <a:endParaRPr lang="en-US" sz="2800" b="1" dirty="0">
              <a:effectLst>
                <a:outerShdw blurRad="38100" dist="38100" dir="2700000" algn="tl">
                  <a:srgbClr val="C0C0C0"/>
                </a:outerShdw>
              </a:effectLst>
              <a:latin typeface="Arial Black" panose="020B0A04020102020204" pitchFamily="34" charset="0"/>
              <a:ea typeface="Arial Unicode MS" pitchFamily="34" charset="-128"/>
              <a:cs typeface="Arial Unicode MS" pitchFamily="34" charset="-128"/>
            </a:endParaRPr>
          </a:p>
          <a:p>
            <a:pPr algn="ctr" eaLnBrk="0" hangingPunct="0">
              <a:defRPr/>
            </a:pPr>
            <a:r>
              <a:rPr lang="en-US" sz="2000" b="1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91009" y="685800"/>
            <a:ext cx="8524391" cy="5867400"/>
            <a:chOff x="391009" y="685800"/>
            <a:chExt cx="8524391" cy="5867400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/>
            <a:stretch>
              <a:fillRect/>
            </a:stretch>
          </p:blipFill>
          <p:spPr bwMode="auto">
            <a:xfrm>
              <a:off x="430287" y="4987254"/>
              <a:ext cx="8180313" cy="15659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391009" y="685800"/>
              <a:ext cx="8524391" cy="16805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/>
            <a:stretch>
              <a:fillRect/>
            </a:stretch>
          </p:blipFill>
          <p:spPr bwMode="auto">
            <a:xfrm>
              <a:off x="533400" y="2590800"/>
              <a:ext cx="8048231" cy="18395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437214" y="4507468"/>
              <a:ext cx="74113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b="1" dirty="0">
                  <a:solidFill>
                    <a:srgbClr val="4C0000"/>
                  </a:solidFill>
                </a:rPr>
                <a:t> A 1,4-addition of an </a:t>
              </a:r>
              <a:r>
                <a:rPr lang="en-US" b="1" dirty="0" err="1">
                  <a:solidFill>
                    <a:srgbClr val="4C0000"/>
                  </a:solidFill>
                </a:rPr>
                <a:t>enolate</a:t>
              </a:r>
              <a:r>
                <a:rPr lang="en-US" b="1" dirty="0">
                  <a:solidFill>
                    <a:srgbClr val="4C0000"/>
                  </a:solidFill>
                </a:rPr>
                <a:t> ion is called the Michael reaction.</a:t>
              </a:r>
              <a:endParaRPr lang="en-US" dirty="0">
                <a:solidFill>
                  <a:srgbClr val="4C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756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686800" cy="30162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Arial Unicode MS" pitchFamily="34" charset="-128"/>
                <a:cs typeface="Arial Unicode MS" pitchFamily="34" charset="-128"/>
              </a:rPr>
              <a:t>THE MICHEAL REACTION</a:t>
            </a:r>
          </a:p>
          <a:p>
            <a:pPr algn="just">
              <a:defRPr/>
            </a:pPr>
            <a:endParaRPr lang="en-US" sz="1200" dirty="0">
              <a:solidFill>
                <a:srgbClr val="0000FF"/>
              </a:solidFill>
            </a:endParaRPr>
          </a:p>
          <a:p>
            <a:pPr algn="just">
              <a:defRPr/>
            </a:pPr>
            <a:r>
              <a:rPr lang="en-US" b="1" i="1" dirty="0">
                <a:solidFill>
                  <a:srgbClr val="006600"/>
                </a:solidFill>
              </a:rPr>
              <a:t>Michael donors are </a:t>
            </a:r>
            <a:r>
              <a:rPr lang="en-US" b="1" i="1" dirty="0" err="1">
                <a:solidFill>
                  <a:srgbClr val="006600"/>
                </a:solidFill>
              </a:rPr>
              <a:t>enolate</a:t>
            </a:r>
            <a:r>
              <a:rPr lang="en-US" b="1" i="1" dirty="0">
                <a:solidFill>
                  <a:srgbClr val="006600"/>
                </a:solidFill>
              </a:rPr>
              <a:t> ions stabilized by two electron-withdrawing groups (</a:t>
            </a:r>
            <a:r>
              <a:rPr lang="en-US" b="1" i="1" dirty="0">
                <a:solidFill>
                  <a:srgbClr val="006600"/>
                </a:solidFill>
                <a:sym typeface="Symbol" pitchFamily="18" charset="2"/>
              </a:rPr>
              <a:t>-</a:t>
            </a:r>
            <a:r>
              <a:rPr lang="en-US" b="1" i="1" dirty="0" err="1">
                <a:solidFill>
                  <a:srgbClr val="006600"/>
                </a:solidFill>
                <a:sym typeface="Symbol" pitchFamily="18" charset="2"/>
              </a:rPr>
              <a:t>diketone</a:t>
            </a:r>
            <a:r>
              <a:rPr lang="en-US" b="1" i="1" dirty="0">
                <a:solidFill>
                  <a:srgbClr val="006600"/>
                </a:solidFill>
                <a:sym typeface="Symbol" pitchFamily="18" charset="2"/>
              </a:rPr>
              <a:t>, </a:t>
            </a:r>
            <a:r>
              <a:rPr lang="en-US" b="1" i="1" dirty="0" smtClean="0">
                <a:solidFill>
                  <a:srgbClr val="006600"/>
                </a:solidFill>
                <a:sym typeface="Symbol" pitchFamily="18" charset="2"/>
              </a:rPr>
              <a:t>-</a:t>
            </a:r>
            <a:r>
              <a:rPr lang="en-US" b="1" i="1" dirty="0" err="1">
                <a:solidFill>
                  <a:srgbClr val="006600"/>
                </a:solidFill>
                <a:sym typeface="Symbol" pitchFamily="18" charset="2"/>
              </a:rPr>
              <a:t>keto</a:t>
            </a:r>
            <a:r>
              <a:rPr lang="en-US" b="1" i="1" dirty="0">
                <a:solidFill>
                  <a:srgbClr val="006600"/>
                </a:solidFill>
                <a:sym typeface="Symbol" pitchFamily="18" charset="2"/>
              </a:rPr>
              <a:t> ester, </a:t>
            </a:r>
            <a:r>
              <a:rPr lang="en-US" b="1" i="1" dirty="0" err="1">
                <a:solidFill>
                  <a:srgbClr val="006600"/>
                </a:solidFill>
                <a:sym typeface="Symbol" pitchFamily="18" charset="2"/>
              </a:rPr>
              <a:t>enamine</a:t>
            </a:r>
            <a:r>
              <a:rPr lang="en-US" b="1" i="1" dirty="0">
                <a:solidFill>
                  <a:srgbClr val="006600"/>
                </a:solidFill>
                <a:sym typeface="Symbol" pitchFamily="18" charset="2"/>
              </a:rPr>
              <a:t>, -</a:t>
            </a:r>
            <a:r>
              <a:rPr lang="en-US" b="1" i="1" dirty="0" err="1">
                <a:solidFill>
                  <a:srgbClr val="006600"/>
                </a:solidFill>
                <a:sym typeface="Symbol" pitchFamily="18" charset="2"/>
              </a:rPr>
              <a:t>keto</a:t>
            </a:r>
            <a:r>
              <a:rPr lang="en-US" b="1" i="1" dirty="0">
                <a:solidFill>
                  <a:srgbClr val="006600"/>
                </a:solidFill>
                <a:sym typeface="Symbol" pitchFamily="18" charset="2"/>
              </a:rPr>
              <a:t> nitrile, -nitro ketone).</a:t>
            </a:r>
          </a:p>
          <a:p>
            <a:pPr algn="just">
              <a:defRPr/>
            </a:pPr>
            <a:endParaRPr lang="en-US" sz="1200" dirty="0" smtClean="0">
              <a:solidFill>
                <a:srgbClr val="0000FF"/>
              </a:solidFill>
              <a:sym typeface="Symbol" pitchFamily="18" charset="2"/>
            </a:endParaRPr>
          </a:p>
          <a:p>
            <a:pPr algn="just">
              <a:defRPr/>
            </a:pPr>
            <a:endParaRPr lang="en-US" sz="1200" dirty="0">
              <a:solidFill>
                <a:srgbClr val="0000FF"/>
              </a:solidFill>
              <a:sym typeface="Symbol" pitchFamily="18" charset="2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4C0000"/>
                </a:solidFill>
                <a:sym typeface="Symbol" pitchFamily="18" charset="2"/>
              </a:rPr>
              <a:t>Michael acceptors are C=C conjugated with carbonyl, </a:t>
            </a:r>
            <a:r>
              <a:rPr lang="en-US" b="1" dirty="0" err="1">
                <a:solidFill>
                  <a:srgbClr val="4C0000"/>
                </a:solidFill>
                <a:sym typeface="Symbol" pitchFamily="18" charset="2"/>
              </a:rPr>
              <a:t>cyano</a:t>
            </a:r>
            <a:r>
              <a:rPr lang="en-US" b="1" dirty="0">
                <a:solidFill>
                  <a:srgbClr val="4C0000"/>
                </a:solidFill>
                <a:sym typeface="Symbol" pitchFamily="18" charset="2"/>
              </a:rPr>
              <a:t>, or nitro group (conjugated aldehyde, ketone, ester, amide, nitrile, or a </a:t>
            </a:r>
            <a:r>
              <a:rPr lang="en-US" b="1" dirty="0" err="1">
                <a:solidFill>
                  <a:srgbClr val="4C0000"/>
                </a:solidFill>
                <a:sym typeface="Symbol" pitchFamily="18" charset="2"/>
              </a:rPr>
              <a:t>nitroethylene</a:t>
            </a:r>
            <a:r>
              <a:rPr lang="en-US" b="1" dirty="0" smtClean="0">
                <a:solidFill>
                  <a:srgbClr val="4C0000"/>
                </a:solidFill>
                <a:sym typeface="Symbol" pitchFamily="18" charset="2"/>
              </a:rPr>
              <a:t>).</a:t>
            </a:r>
          </a:p>
          <a:p>
            <a:pPr algn="just">
              <a:defRPr/>
            </a:pPr>
            <a:endParaRPr lang="en-US" b="1" dirty="0">
              <a:solidFill>
                <a:srgbClr val="4C0000"/>
              </a:solidFill>
              <a:sym typeface="Symbol" pitchFamily="18" charset="2"/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  <a:sym typeface="Symbol" charset="2"/>
              </a:rPr>
              <a:t>Conjugate addition of </a:t>
            </a:r>
            <a:r>
              <a:rPr lang="el-GR" dirty="0">
                <a:solidFill>
                  <a:srgbClr val="0000CC"/>
                </a:solidFill>
                <a:sym typeface="Symbol" charset="2"/>
              </a:rPr>
              <a:t>α</a:t>
            </a:r>
            <a:r>
              <a:rPr lang="en-US" dirty="0">
                <a:solidFill>
                  <a:srgbClr val="0000CC"/>
                </a:solidFill>
                <a:sym typeface="Symbol" charset="2"/>
              </a:rPr>
              <a:t>,</a:t>
            </a:r>
            <a:r>
              <a:rPr lang="el-GR" dirty="0">
                <a:solidFill>
                  <a:srgbClr val="0000CC"/>
                </a:solidFill>
                <a:sym typeface="Symbol" charset="2"/>
              </a:rPr>
              <a:t>β</a:t>
            </a:r>
            <a:r>
              <a:rPr lang="en-US" dirty="0">
                <a:solidFill>
                  <a:srgbClr val="0000CC"/>
                </a:solidFill>
                <a:sym typeface="Symbol" charset="2"/>
              </a:rPr>
              <a:t>-unsaturated carbonyls starts with attack at the beta </a:t>
            </a:r>
            <a:r>
              <a:rPr lang="en-US" dirty="0" smtClean="0">
                <a:solidFill>
                  <a:srgbClr val="0000CC"/>
                </a:solidFill>
                <a:sym typeface="Symbol" charset="2"/>
              </a:rPr>
              <a:t>position.</a:t>
            </a:r>
            <a:endParaRPr lang="en-US" dirty="0">
              <a:solidFill>
                <a:srgbClr val="0000CC"/>
              </a:solidFill>
              <a:sym typeface="Symbol" charset="2"/>
            </a:endParaRPr>
          </a:p>
          <a:p>
            <a:pPr algn="just">
              <a:defRPr/>
            </a:pPr>
            <a:endParaRPr lang="el-GR" b="1" dirty="0">
              <a:solidFill>
                <a:srgbClr val="4C0000"/>
              </a:solidFill>
              <a:sym typeface="Symbol" pitchFamily="18" charset="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0896" y="3048000"/>
            <a:ext cx="8422104" cy="3657601"/>
            <a:chOff x="340896" y="3048000"/>
            <a:chExt cx="8422104" cy="3657601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/>
            <a:stretch>
              <a:fillRect/>
            </a:stretch>
          </p:blipFill>
          <p:spPr bwMode="auto">
            <a:xfrm>
              <a:off x="340896" y="3048000"/>
              <a:ext cx="8422104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1389185" y="4876801"/>
              <a:ext cx="6154615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686800" cy="10156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Arial Unicode MS" pitchFamily="34" charset="-128"/>
                <a:cs typeface="Arial Unicode MS" pitchFamily="34" charset="-128"/>
              </a:rPr>
              <a:t>THE MICHEAL REACTION</a:t>
            </a:r>
          </a:p>
          <a:p>
            <a:pPr algn="just">
              <a:defRPr/>
            </a:pPr>
            <a:endParaRPr lang="en-US" sz="1200" dirty="0">
              <a:solidFill>
                <a:srgbClr val="0000FF"/>
              </a:solidFill>
            </a:endParaRPr>
          </a:p>
          <a:p>
            <a:pPr algn="just">
              <a:defRPr/>
            </a:pPr>
            <a:r>
              <a:rPr lang="en-US" sz="2000" b="1" dirty="0" smtClean="0">
                <a:solidFill>
                  <a:srgbClr val="003300"/>
                </a:solidFill>
                <a:sym typeface="Symbol" pitchFamily="18" charset="2"/>
              </a:rPr>
              <a:t>Mechanism</a:t>
            </a:r>
            <a:endParaRPr lang="el-GR" sz="2000" b="1" dirty="0">
              <a:solidFill>
                <a:srgbClr val="003300"/>
              </a:solidFill>
              <a:sym typeface="Symbol" pitchFamily="18" charset="2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04800" y="1273854"/>
            <a:ext cx="8582891" cy="5203146"/>
            <a:chOff x="381000" y="1121454"/>
            <a:chExt cx="8582891" cy="520314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/>
            <a:stretch>
              <a:fillRect/>
            </a:stretch>
          </p:blipFill>
          <p:spPr bwMode="auto">
            <a:xfrm>
              <a:off x="612744" y="1121454"/>
              <a:ext cx="8150256" cy="26885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381000" y="4038600"/>
              <a:ext cx="8582891" cy="228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7"/>
          <p:cNvSpPr/>
          <p:nvPr/>
        </p:nvSpPr>
        <p:spPr>
          <a:xfrm>
            <a:off x="3276600" y="773668"/>
            <a:ext cx="5334000" cy="369332"/>
          </a:xfrm>
          <a:prstGeom prst="rect">
            <a:avLst/>
          </a:prstGeom>
          <a:ln>
            <a:solidFill>
              <a:srgbClr val="003300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Practice 22.44 to 22.46 P. 1081,  22.47, 22.48 P. 1085</a:t>
            </a:r>
          </a:p>
        </p:txBody>
      </p:sp>
    </p:spTree>
    <p:extLst>
      <p:ext uri="{BB962C8B-B14F-4D97-AF65-F5344CB8AC3E}">
        <p14:creationId xmlns:p14="http://schemas.microsoft.com/office/powerpoint/2010/main" val="89106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6" name="Text Box 4"/>
          <p:cNvSpPr txBox="1">
            <a:spLocks noChangeArrowheads="1"/>
          </p:cNvSpPr>
          <p:nvPr/>
        </p:nvSpPr>
        <p:spPr bwMode="auto">
          <a:xfrm>
            <a:off x="228600" y="133350"/>
            <a:ext cx="8686800" cy="52322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Arial Unicode MS" pitchFamily="34" charset="-128"/>
                <a:cs typeface="Arial Unicode MS" pitchFamily="34" charset="-128"/>
              </a:rPr>
              <a:t>THE MICHEAL </a:t>
            </a: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Arial Unicode MS" pitchFamily="34" charset="-128"/>
                <a:cs typeface="Arial Unicode MS" pitchFamily="34" charset="-128"/>
              </a:rPr>
              <a:t>REACTION</a:t>
            </a:r>
            <a:endParaRPr lang="en-US" sz="2800" b="1" dirty="0">
              <a:effectLst>
                <a:outerShdw blurRad="38100" dist="38100" dir="2700000" algn="tl">
                  <a:srgbClr val="C0C0C0"/>
                </a:outerShdw>
              </a:effectLst>
              <a:latin typeface="Arial Black" panose="020B0A04020102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96161" y="736374"/>
            <a:ext cx="8543039" cy="5969226"/>
            <a:chOff x="296161" y="736374"/>
            <a:chExt cx="8543039" cy="5969226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/>
            <a:stretch>
              <a:fillRect/>
            </a:stretch>
          </p:blipFill>
          <p:spPr bwMode="auto">
            <a:xfrm>
              <a:off x="1429763" y="736374"/>
              <a:ext cx="6270621" cy="17020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296161" y="2358336"/>
              <a:ext cx="8543039" cy="4347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152400"/>
            <a:ext cx="8686800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TAUTOMERIZATION</a:t>
            </a:r>
          </a:p>
          <a:p>
            <a:endParaRPr lang="en-US" dirty="0" smtClean="0"/>
          </a:p>
          <a:p>
            <a:r>
              <a:rPr lang="en-US" dirty="0">
                <a:solidFill>
                  <a:srgbClr val="0000CC"/>
                </a:solidFill>
              </a:rPr>
              <a:t>In rare cases such as the example below, the enol form is favored in equilibrium</a:t>
            </a:r>
            <a:r>
              <a:rPr lang="en-US" dirty="0" smtClean="0">
                <a:solidFill>
                  <a:srgbClr val="0000CC"/>
                </a:solidFill>
              </a:rPr>
              <a:t>.</a:t>
            </a:r>
            <a:endParaRPr lang="en-US" dirty="0">
              <a:solidFill>
                <a:srgbClr val="0000CC"/>
              </a:solidFill>
            </a:endParaRPr>
          </a:p>
          <a:p>
            <a:r>
              <a:rPr lang="en-US" dirty="0">
                <a:solidFill>
                  <a:srgbClr val="0000CC"/>
                </a:solidFill>
              </a:rPr>
              <a:t>Phenol is another example where the enol is vastly favored over the </a:t>
            </a:r>
            <a:r>
              <a:rPr lang="en-US" dirty="0" err="1">
                <a:solidFill>
                  <a:srgbClr val="0000CC"/>
                </a:solidFill>
              </a:rPr>
              <a:t>keto</a:t>
            </a:r>
            <a:r>
              <a:rPr lang="en-US" dirty="0">
                <a:solidFill>
                  <a:srgbClr val="0000CC"/>
                </a:solidFill>
              </a:rPr>
              <a:t> at </a:t>
            </a:r>
            <a:r>
              <a:rPr lang="en-US" dirty="0" smtClean="0">
                <a:solidFill>
                  <a:srgbClr val="0000CC"/>
                </a:solidFill>
              </a:rPr>
              <a:t>equilibrium.</a:t>
            </a:r>
          </a:p>
          <a:p>
            <a:endParaRPr lang="en-US" dirty="0">
              <a:solidFill>
                <a:srgbClr val="0000CC"/>
              </a:solidFill>
            </a:endParaRPr>
          </a:p>
          <a:p>
            <a:endParaRPr lang="en-US" dirty="0" smtClean="0">
              <a:solidFill>
                <a:srgbClr val="0000CC"/>
              </a:solidFill>
            </a:endParaRPr>
          </a:p>
          <a:p>
            <a:endParaRPr lang="en-US" dirty="0">
              <a:solidFill>
                <a:srgbClr val="0000CC"/>
              </a:solidFill>
            </a:endParaRPr>
          </a:p>
          <a:p>
            <a:endParaRPr lang="en-US" dirty="0" smtClean="0">
              <a:solidFill>
                <a:srgbClr val="0000CC"/>
              </a:solidFill>
            </a:endParaRPr>
          </a:p>
          <a:p>
            <a:endParaRPr lang="en-US" dirty="0">
              <a:solidFill>
                <a:srgbClr val="0000CC"/>
              </a:solidFill>
            </a:endParaRPr>
          </a:p>
          <a:p>
            <a:endParaRPr lang="en-US" dirty="0" smtClean="0">
              <a:solidFill>
                <a:srgbClr val="0000CC"/>
              </a:solidFill>
            </a:endParaRPr>
          </a:p>
          <a:p>
            <a:pPr algn="just"/>
            <a:endParaRPr lang="en-US" dirty="0" smtClean="0">
              <a:solidFill>
                <a:srgbClr val="0000CC"/>
              </a:solidFill>
            </a:endParaRPr>
          </a:p>
          <a:p>
            <a:pPr algn="just"/>
            <a:endParaRPr lang="en-US" dirty="0" smtClean="0">
              <a:solidFill>
                <a:srgbClr val="0000CC"/>
              </a:solidFill>
            </a:endParaRPr>
          </a:p>
          <a:p>
            <a:pPr algn="just"/>
            <a:r>
              <a:rPr lang="en-US" sz="2000" b="1" dirty="0">
                <a:solidFill>
                  <a:srgbClr val="003300"/>
                </a:solidFill>
              </a:rPr>
              <a:t>M</a:t>
            </a:r>
            <a:r>
              <a:rPr lang="en-US" sz="2000" b="1" dirty="0" smtClean="0">
                <a:solidFill>
                  <a:srgbClr val="003300"/>
                </a:solidFill>
              </a:rPr>
              <a:t>echanism of </a:t>
            </a:r>
            <a:r>
              <a:rPr lang="en-US" sz="2000" b="1" dirty="0" err="1" smtClean="0">
                <a:solidFill>
                  <a:srgbClr val="003300"/>
                </a:solidFill>
              </a:rPr>
              <a:t>tautomerization</a:t>
            </a:r>
            <a:endParaRPr lang="en-US" sz="2000" b="1" dirty="0" smtClean="0">
              <a:solidFill>
                <a:srgbClr val="003300"/>
              </a:solidFill>
            </a:endParaRPr>
          </a:p>
          <a:p>
            <a:pPr algn="just"/>
            <a:endParaRPr lang="en-US" sz="1000" dirty="0">
              <a:solidFill>
                <a:srgbClr val="0000CC"/>
              </a:solidFill>
            </a:endParaRPr>
          </a:p>
          <a:p>
            <a:pPr algn="just"/>
            <a:r>
              <a:rPr lang="en-US" dirty="0" smtClean="0">
                <a:solidFill>
                  <a:srgbClr val="0000CC"/>
                </a:solidFill>
              </a:rPr>
              <a:t>The </a:t>
            </a:r>
            <a:r>
              <a:rPr lang="en-US" dirty="0">
                <a:solidFill>
                  <a:srgbClr val="0000CC"/>
                </a:solidFill>
              </a:rPr>
              <a:t>mechanism for the </a:t>
            </a:r>
            <a:r>
              <a:rPr lang="en-US" dirty="0" err="1">
                <a:solidFill>
                  <a:srgbClr val="0000CC"/>
                </a:solidFill>
              </a:rPr>
              <a:t>tautomerization</a:t>
            </a:r>
            <a:r>
              <a:rPr lang="en-US" dirty="0">
                <a:solidFill>
                  <a:srgbClr val="0000CC"/>
                </a:solidFill>
              </a:rPr>
              <a:t> depends on whether it is acid catalyzed or base </a:t>
            </a:r>
            <a:r>
              <a:rPr lang="en-US" dirty="0" smtClean="0">
                <a:solidFill>
                  <a:srgbClr val="0000CC"/>
                </a:solidFill>
              </a:rPr>
              <a:t>catalyzed.</a:t>
            </a:r>
            <a:endParaRPr lang="en-US" dirty="0">
              <a:solidFill>
                <a:srgbClr val="0000CC"/>
              </a:solidFill>
            </a:endParaRPr>
          </a:p>
          <a:p>
            <a:endParaRPr lang="en-US" dirty="0">
              <a:solidFill>
                <a:srgbClr val="0000CC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81000" y="1676400"/>
            <a:ext cx="8458200" cy="4953000"/>
            <a:chOff x="381000" y="1676400"/>
            <a:chExt cx="8458200" cy="4953000"/>
          </a:xfrm>
        </p:grpSpPr>
        <p:grpSp>
          <p:nvGrpSpPr>
            <p:cNvPr id="7" name="Group 6"/>
            <p:cNvGrpSpPr/>
            <p:nvPr/>
          </p:nvGrpSpPr>
          <p:grpSpPr>
            <a:xfrm>
              <a:off x="457200" y="1676400"/>
              <a:ext cx="8305800" cy="1752600"/>
              <a:chOff x="381000" y="1478908"/>
              <a:chExt cx="8305800" cy="1752600"/>
            </a:xfrm>
          </p:grpSpPr>
          <p:pic>
            <p:nvPicPr>
              <p:cNvPr id="5" name="Picture 2"/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 bwMode="auto">
              <a:xfrm>
                <a:off x="381000" y="1524000"/>
                <a:ext cx="4528123" cy="16430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" name="Picture 2"/>
              <p:cNvPicPr>
                <a:picLocks noChangeAspect="1" noChangeArrowheads="1"/>
              </p:cNvPicPr>
              <p:nvPr/>
            </p:nvPicPr>
            <p:blipFill>
              <a:blip r:embed="rId3"/>
              <a:stretch>
                <a:fillRect/>
              </a:stretch>
            </p:blipFill>
            <p:spPr bwMode="auto">
              <a:xfrm>
                <a:off x="5833731" y="1478908"/>
                <a:ext cx="2853069" cy="1752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4"/>
            <a:srcRect t="25070"/>
            <a:stretch/>
          </p:blipFill>
          <p:spPr bwMode="auto">
            <a:xfrm>
              <a:off x="381000" y="4637555"/>
              <a:ext cx="8458200" cy="19918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415357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0" name="Text Box 4"/>
          <p:cNvSpPr txBox="1">
            <a:spLocks noChangeArrowheads="1"/>
          </p:cNvSpPr>
          <p:nvPr/>
        </p:nvSpPr>
        <p:spPr bwMode="auto">
          <a:xfrm>
            <a:off x="228600" y="242888"/>
            <a:ext cx="8686800" cy="169277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Arial Unicode MS" pitchFamily="34" charset="-128"/>
                <a:cs typeface="Arial Unicode MS" pitchFamily="34" charset="-128"/>
              </a:rPr>
              <a:t>ADDITION </a:t>
            </a: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Arial Unicode MS" pitchFamily="34" charset="-128"/>
                <a:cs typeface="Arial Unicode MS" pitchFamily="34" charset="-128"/>
              </a:rPr>
              <a:t>ON METHYL VINYL KETONE</a:t>
            </a:r>
            <a:endParaRPr lang="en-US" sz="2800" b="1" dirty="0">
              <a:effectLst>
                <a:outerShdw blurRad="38100" dist="38100" dir="2700000" algn="tl">
                  <a:srgbClr val="C0C0C0"/>
                </a:outerShdw>
              </a:effectLst>
              <a:latin typeface="Arial Black" panose="020B0A04020102020204" pitchFamily="34" charset="0"/>
              <a:ea typeface="Arial Unicode MS" pitchFamily="34" charset="-128"/>
              <a:cs typeface="Arial Unicode MS" pitchFamily="34" charset="-128"/>
            </a:endParaRPr>
          </a:p>
          <a:p>
            <a:pPr algn="ctr" eaLnBrk="0" hangingPunct="0">
              <a:defRPr/>
            </a:pPr>
            <a:r>
              <a:rPr lang="en-US" sz="20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endParaRPr lang="en-US" sz="2000" b="1" dirty="0">
              <a:solidFill>
                <a:srgbClr val="00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1,4-Addition of an </a:t>
            </a:r>
            <a:r>
              <a:rPr lang="en-US" sz="2000" b="1" dirty="0" err="1">
                <a:solidFill>
                  <a:srgbClr val="003300"/>
                </a:solidFill>
              </a:rPr>
              <a:t>Enolate</a:t>
            </a:r>
            <a:r>
              <a:rPr lang="en-US" sz="2000" b="1" dirty="0">
                <a:solidFill>
                  <a:srgbClr val="003300"/>
                </a:solidFill>
              </a:rPr>
              <a:t> to Methyl Vinyl Ketone (MVK)</a:t>
            </a:r>
          </a:p>
          <a:p>
            <a:pPr eaLnBrk="0" hangingPunct="0">
              <a:defRPr/>
            </a:pPr>
            <a:endParaRPr lang="en-US" b="1" dirty="0">
              <a:solidFill>
                <a:schemeClr val="accent2"/>
              </a:solidFill>
            </a:endParaRPr>
          </a:p>
          <a:p>
            <a:pPr marL="285750" indent="-285750" eaLnBrk="0" hangingPunct="0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4C0000"/>
                </a:solidFill>
              </a:rPr>
              <a:t>An </a:t>
            </a:r>
            <a:r>
              <a:rPr lang="en-US" b="1" dirty="0" err="1">
                <a:solidFill>
                  <a:srgbClr val="4C0000"/>
                </a:solidFill>
              </a:rPr>
              <a:t>enolate</a:t>
            </a:r>
            <a:r>
              <a:rPr lang="en-US" b="1" dirty="0">
                <a:solidFill>
                  <a:srgbClr val="4C0000"/>
                </a:solidFill>
              </a:rPr>
              <a:t> will initiate a 1,4-attack on the </a:t>
            </a:r>
            <a:r>
              <a:rPr lang="el-GR" b="1" dirty="0">
                <a:solidFill>
                  <a:srgbClr val="4C0000"/>
                </a:solidFill>
                <a:cs typeface="Times New Roman" pitchFamily="18" charset="0"/>
              </a:rPr>
              <a:t>α</a:t>
            </a:r>
            <a:r>
              <a:rPr lang="en-US" b="1" dirty="0">
                <a:solidFill>
                  <a:srgbClr val="4C0000"/>
                </a:solidFill>
                <a:cs typeface="Times New Roman" pitchFamily="18" charset="0"/>
              </a:rPr>
              <a:t>,</a:t>
            </a:r>
            <a:r>
              <a:rPr lang="el-GR" b="1" dirty="0">
                <a:solidFill>
                  <a:srgbClr val="4C0000"/>
                </a:solidFill>
                <a:cs typeface="Times New Roman" pitchFamily="18" charset="0"/>
              </a:rPr>
              <a:t>β</a:t>
            </a:r>
            <a:r>
              <a:rPr lang="en-US" b="1" dirty="0">
                <a:solidFill>
                  <a:srgbClr val="4C0000"/>
                </a:solidFill>
              </a:rPr>
              <a:t>-unsaturated ketone (MVK).</a:t>
            </a:r>
          </a:p>
        </p:txBody>
      </p:sp>
      <p:pic>
        <p:nvPicPr>
          <p:cNvPr id="45059" name="Picture 5" descr="22_04-23UN"/>
          <p:cNvPicPr>
            <a:picLocks noChangeAspect="1" noChangeArrowheads="1"/>
          </p:cNvPicPr>
          <p:nvPr/>
        </p:nvPicPr>
        <p:blipFill rotWithShape="1">
          <a:blip r:embed="rId2" cstate="print"/>
          <a:srcRect b="6423"/>
          <a:stretch/>
        </p:blipFill>
        <p:spPr bwMode="auto">
          <a:xfrm>
            <a:off x="228600" y="2549526"/>
            <a:ext cx="8686800" cy="3532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4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686800" cy="163121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Arial Unicode MS" pitchFamily="34" charset="-128"/>
                <a:cs typeface="Arial Unicode MS" pitchFamily="34" charset="-128"/>
              </a:rPr>
              <a:t>THE ROBINSON ANNULATION</a:t>
            </a:r>
            <a:endParaRPr lang="en-US" sz="2800" b="1" dirty="0">
              <a:effectLst>
                <a:outerShdw blurRad="38100" dist="38100" dir="2700000" algn="tl">
                  <a:srgbClr val="C0C0C0"/>
                </a:outerShdw>
              </a:effectLst>
              <a:latin typeface="Arial Black" panose="020B0A04020102020204" pitchFamily="34" charset="0"/>
              <a:ea typeface="Arial Unicode MS" pitchFamily="34" charset="-128"/>
              <a:cs typeface="Arial Unicode MS" pitchFamily="34" charset="-128"/>
            </a:endParaRPr>
          </a:p>
          <a:p>
            <a:pPr algn="ctr" eaLnBrk="0" hangingPunct="0">
              <a:defRPr/>
            </a:pPr>
            <a:r>
              <a:rPr lang="en-US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Arial Unicode MS" pitchFamily="34" charset="-128"/>
                <a:cs typeface="Arial Unicode MS" pitchFamily="34" charset="-128"/>
              </a:rPr>
              <a:t> </a:t>
            </a:r>
            <a:endParaRPr lang="en-US" b="1" dirty="0">
              <a:solidFill>
                <a:srgbClr val="0000FF"/>
              </a:solidFill>
            </a:endParaRPr>
          </a:p>
          <a:p>
            <a:pPr algn="just" eaLnBrk="0" hangingPunct="0">
              <a:defRPr/>
            </a:pPr>
            <a:r>
              <a:rPr lang="en-US" dirty="0">
                <a:solidFill>
                  <a:srgbClr val="0000FF"/>
                </a:solidFill>
              </a:rPr>
              <a:t>With enough base, the product of the Michael reaction undergoes a spontaneous </a:t>
            </a:r>
            <a:r>
              <a:rPr lang="en-US" dirty="0" err="1">
                <a:solidFill>
                  <a:srgbClr val="0000FF"/>
                </a:solidFill>
              </a:rPr>
              <a:t>intramolecular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>
                <a:solidFill>
                  <a:srgbClr val="0000FF"/>
                </a:solidFill>
              </a:rPr>
              <a:t>aldol</a:t>
            </a:r>
            <a:r>
              <a:rPr lang="en-US" dirty="0">
                <a:solidFill>
                  <a:srgbClr val="0000FF"/>
                </a:solidFill>
              </a:rPr>
              <a:t> condensation, usually with dehydration, to give a six-membered ring, </a:t>
            </a:r>
            <a:r>
              <a:rPr lang="el-GR" dirty="0">
                <a:solidFill>
                  <a:srgbClr val="0000FF"/>
                </a:solidFill>
                <a:cs typeface="Times New Roman" pitchFamily="18" charset="0"/>
              </a:rPr>
              <a:t>α</a:t>
            </a:r>
            <a:r>
              <a:rPr lang="en-US" dirty="0">
                <a:solidFill>
                  <a:srgbClr val="0000FF"/>
                </a:solidFill>
                <a:cs typeface="Times New Roman" pitchFamily="18" charset="0"/>
              </a:rPr>
              <a:t> -</a:t>
            </a:r>
            <a:r>
              <a:rPr lang="en-US" dirty="0">
                <a:solidFill>
                  <a:srgbClr val="0000FF"/>
                </a:solidFill>
              </a:rPr>
              <a:t>conjugated </a:t>
            </a:r>
            <a:r>
              <a:rPr lang="en-US" dirty="0" err="1">
                <a:solidFill>
                  <a:srgbClr val="0000FF"/>
                </a:solidFill>
              </a:rPr>
              <a:t>cyclohexenone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839034"/>
            <a:ext cx="8545249" cy="4637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8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686800" cy="113877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Arial Unicode MS" pitchFamily="34" charset="-128"/>
                <a:cs typeface="Arial Unicode MS" pitchFamily="34" charset="-128"/>
              </a:rPr>
              <a:t>THE ROBINSON ANNULATION</a:t>
            </a:r>
          </a:p>
          <a:p>
            <a:pPr algn="ctr" eaLnBrk="0" hangingPunct="0">
              <a:defRPr/>
            </a:pPr>
            <a:endParaRPr lang="en-US" sz="2000" b="1" dirty="0">
              <a:solidFill>
                <a:srgbClr val="00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Mechanism for Robinson </a:t>
            </a:r>
            <a:r>
              <a:rPr lang="en-US" sz="2000" b="1" dirty="0" err="1">
                <a:solidFill>
                  <a:srgbClr val="003300"/>
                </a:solidFill>
              </a:rPr>
              <a:t>Annulation</a:t>
            </a:r>
            <a:endParaRPr lang="en-US" sz="2000" b="1" dirty="0">
              <a:solidFill>
                <a:srgbClr val="0033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09600" y="1371600"/>
            <a:ext cx="8001000" cy="5264727"/>
            <a:chOff x="609600" y="1440873"/>
            <a:chExt cx="8001000" cy="5264727"/>
          </a:xfrm>
        </p:grpSpPr>
        <p:pic>
          <p:nvPicPr>
            <p:cNvPr id="47108" name="Picture 5" descr="22_04-37UN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b="15213"/>
            <a:stretch/>
          </p:blipFill>
          <p:spPr bwMode="auto">
            <a:xfrm>
              <a:off x="609600" y="1440873"/>
              <a:ext cx="8001000" cy="1607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09" name="Picture 6" descr="22_04-38UN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b="5861"/>
            <a:stretch/>
          </p:blipFill>
          <p:spPr bwMode="auto">
            <a:xfrm>
              <a:off x="838200" y="3172691"/>
              <a:ext cx="7696200" cy="35329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2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686800" cy="517064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Arial Unicode MS" pitchFamily="34" charset="-128"/>
                <a:cs typeface="Arial Unicode MS" pitchFamily="34" charset="-128"/>
              </a:rPr>
              <a:t>THE ROBINSON ANNULATION</a:t>
            </a:r>
          </a:p>
          <a:p>
            <a:pPr eaLnBrk="0" hangingPunct="0">
              <a:defRPr/>
            </a:pPr>
            <a:endParaRPr lang="en-US" sz="1600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eaLnBrk="0" hangingPunct="0">
              <a:defRPr/>
            </a:pPr>
            <a:r>
              <a:rPr lang="en-US" sz="2000" b="1" dirty="0" smtClean="0">
                <a:solidFill>
                  <a:srgbClr val="0000FF"/>
                </a:solidFill>
              </a:rPr>
              <a:t>Samples: </a:t>
            </a:r>
            <a:r>
              <a:rPr lang="en-US" dirty="0" smtClean="0">
                <a:solidFill>
                  <a:srgbClr val="0000FF"/>
                </a:solidFill>
              </a:rPr>
              <a:t>Predict </a:t>
            </a:r>
            <a:r>
              <a:rPr lang="en-US" dirty="0">
                <a:solidFill>
                  <a:srgbClr val="0000FF"/>
                </a:solidFill>
              </a:rPr>
              <a:t>the products of the following reactions</a:t>
            </a:r>
          </a:p>
          <a:p>
            <a:pPr eaLnBrk="0" hangingPunct="0">
              <a:defRPr/>
            </a:pPr>
            <a:endParaRPr lang="en-US" dirty="0">
              <a:solidFill>
                <a:srgbClr val="0000FF"/>
              </a:solidFill>
            </a:endParaRPr>
          </a:p>
          <a:p>
            <a:pPr eaLnBrk="0" hangingPunct="0">
              <a:defRPr/>
            </a:pPr>
            <a:endParaRPr lang="en-US" dirty="0">
              <a:solidFill>
                <a:srgbClr val="0000FF"/>
              </a:solidFill>
            </a:endParaRPr>
          </a:p>
          <a:p>
            <a:pPr eaLnBrk="0" hangingPunct="0">
              <a:defRPr/>
            </a:pPr>
            <a:endParaRPr lang="en-US" dirty="0">
              <a:solidFill>
                <a:srgbClr val="0000FF"/>
              </a:solidFill>
            </a:endParaRPr>
          </a:p>
          <a:p>
            <a:pPr eaLnBrk="0" hangingPunct="0">
              <a:defRPr/>
            </a:pPr>
            <a:endParaRPr lang="en-US" dirty="0">
              <a:solidFill>
                <a:srgbClr val="0000FF"/>
              </a:solidFill>
            </a:endParaRPr>
          </a:p>
          <a:p>
            <a:pPr eaLnBrk="0" hangingPunct="0">
              <a:defRPr/>
            </a:pPr>
            <a:endParaRPr lang="en-US" dirty="0">
              <a:solidFill>
                <a:srgbClr val="0000FF"/>
              </a:solidFill>
            </a:endParaRPr>
          </a:p>
          <a:p>
            <a:pPr eaLnBrk="0" hangingPunct="0">
              <a:defRPr/>
            </a:pPr>
            <a:endParaRPr lang="en-US" dirty="0">
              <a:solidFill>
                <a:srgbClr val="0000FF"/>
              </a:solidFill>
            </a:endParaRPr>
          </a:p>
          <a:p>
            <a:pPr eaLnBrk="0" hangingPunct="0">
              <a:defRPr/>
            </a:pPr>
            <a:endParaRPr lang="en-US" dirty="0">
              <a:solidFill>
                <a:srgbClr val="0000FF"/>
              </a:solidFill>
            </a:endParaRPr>
          </a:p>
          <a:p>
            <a:pPr eaLnBrk="0" hangingPunct="0">
              <a:defRPr/>
            </a:pPr>
            <a:endParaRPr lang="en-US" dirty="0">
              <a:solidFill>
                <a:srgbClr val="0000FF"/>
              </a:solidFill>
            </a:endParaRPr>
          </a:p>
          <a:p>
            <a:pPr eaLnBrk="0" hangingPunct="0">
              <a:defRPr/>
            </a:pPr>
            <a:endParaRPr lang="en-US" dirty="0">
              <a:solidFill>
                <a:srgbClr val="0000FF"/>
              </a:solidFill>
            </a:endParaRPr>
          </a:p>
          <a:p>
            <a:pPr eaLnBrk="0" hangingPunct="0">
              <a:defRPr/>
            </a:pPr>
            <a:endParaRPr lang="en-US" dirty="0">
              <a:solidFill>
                <a:srgbClr val="0000FF"/>
              </a:solidFill>
            </a:endParaRPr>
          </a:p>
          <a:p>
            <a:pPr eaLnBrk="0" hangingPunct="0">
              <a:defRPr/>
            </a:pPr>
            <a:endParaRPr lang="en-US" dirty="0">
              <a:solidFill>
                <a:srgbClr val="0000FF"/>
              </a:solidFill>
            </a:endParaRPr>
          </a:p>
          <a:p>
            <a:pPr eaLnBrk="0" hangingPunct="0">
              <a:defRPr/>
            </a:pPr>
            <a:endParaRPr lang="en-US" dirty="0">
              <a:solidFill>
                <a:srgbClr val="0000FF"/>
              </a:solidFill>
            </a:endParaRPr>
          </a:p>
          <a:p>
            <a:pPr eaLnBrk="0" hangingPunct="0">
              <a:defRPr/>
            </a:pPr>
            <a:endParaRPr lang="en-US" dirty="0">
              <a:solidFill>
                <a:srgbClr val="0000FF"/>
              </a:solidFill>
            </a:endParaRPr>
          </a:p>
          <a:p>
            <a:pPr eaLnBrk="0" hangingPunct="0">
              <a:defRPr/>
            </a:pPr>
            <a:r>
              <a:rPr lang="en-US" dirty="0">
                <a:solidFill>
                  <a:srgbClr val="0000FF"/>
                </a:solidFill>
              </a:rPr>
              <a:t>Show how you would synthesize the following compounds using  Robinson </a:t>
            </a:r>
            <a:r>
              <a:rPr lang="en-US" dirty="0" err="1">
                <a:solidFill>
                  <a:srgbClr val="0000FF"/>
                </a:solidFill>
              </a:rPr>
              <a:t>Annulation</a:t>
            </a:r>
            <a:endParaRPr lang="en-US" dirty="0">
              <a:solidFill>
                <a:srgbClr val="0000FF"/>
              </a:solidFill>
            </a:endParaRPr>
          </a:p>
          <a:p>
            <a:pPr eaLnBrk="0" hangingPunct="0">
              <a:defRPr/>
            </a:pPr>
            <a:endParaRPr lang="en-US" sz="1600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0735138"/>
              </p:ext>
            </p:extLst>
          </p:nvPr>
        </p:nvGraphicFramePr>
        <p:xfrm>
          <a:off x="381000" y="1391983"/>
          <a:ext cx="8458200" cy="3256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3" name="CS ChemDraw Drawing" r:id="rId3" imgW="8095002" imgH="3116094" progId="ChemDraw.Document.6.0">
                  <p:embed/>
                </p:oleObj>
              </mc:Choice>
              <mc:Fallback>
                <p:oleObj name="CS ChemDraw Drawing" r:id="rId3" imgW="8095002" imgH="3116094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1000" y="1391983"/>
                        <a:ext cx="8458200" cy="3256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7700147"/>
              </p:ext>
            </p:extLst>
          </p:nvPr>
        </p:nvGraphicFramePr>
        <p:xfrm>
          <a:off x="457200" y="5105400"/>
          <a:ext cx="8105986" cy="1313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4" name="CS ChemDraw Drawing" r:id="rId5" imgW="6936762" imgH="1124355" progId="ChemDraw.Document.6.0">
                  <p:embed/>
                </p:oleObj>
              </mc:Choice>
              <mc:Fallback>
                <p:oleObj name="CS ChemDraw Drawing" r:id="rId5" imgW="6936762" imgH="1124355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7200" y="5105400"/>
                        <a:ext cx="8105986" cy="13132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5715000" y="685800"/>
            <a:ext cx="3276600" cy="646331"/>
          </a:xfrm>
          <a:prstGeom prst="rect">
            <a:avLst/>
          </a:prstGeom>
          <a:ln>
            <a:solidFill>
              <a:srgbClr val="003300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Practice 22.51 to 22.53 P. 1088</a:t>
            </a:r>
          </a:p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22.54 to 22.56 P. 1090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6412468"/>
            <a:ext cx="4038600" cy="369332"/>
          </a:xfrm>
          <a:prstGeom prst="rect">
            <a:avLst/>
          </a:prstGeom>
          <a:ln>
            <a:solidFill>
              <a:srgbClr val="003300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Problems  22.77 to 22.103 P. 1096-1099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152400"/>
            <a:ext cx="8686800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TAUTOMERIZATION</a:t>
            </a:r>
          </a:p>
          <a:p>
            <a:pPr algn="just"/>
            <a:endParaRPr lang="en-US" dirty="0" smtClean="0">
              <a:solidFill>
                <a:srgbClr val="0000CC"/>
              </a:solidFill>
            </a:endParaRPr>
          </a:p>
          <a:p>
            <a:pPr algn="just"/>
            <a:r>
              <a:rPr lang="en-US" sz="2000" b="1" dirty="0">
                <a:solidFill>
                  <a:srgbClr val="003300"/>
                </a:solidFill>
              </a:rPr>
              <a:t>M</a:t>
            </a:r>
            <a:r>
              <a:rPr lang="en-US" sz="2000" b="1" dirty="0" smtClean="0">
                <a:solidFill>
                  <a:srgbClr val="003300"/>
                </a:solidFill>
              </a:rPr>
              <a:t>echanism of </a:t>
            </a:r>
            <a:r>
              <a:rPr lang="en-US" sz="2000" b="1" dirty="0" err="1" smtClean="0">
                <a:solidFill>
                  <a:srgbClr val="003300"/>
                </a:solidFill>
              </a:rPr>
              <a:t>tautomerization</a:t>
            </a:r>
            <a:endParaRPr lang="en-US" sz="2000" b="1" dirty="0" smtClean="0">
              <a:solidFill>
                <a:srgbClr val="003300"/>
              </a:solidFill>
            </a:endParaRPr>
          </a:p>
          <a:p>
            <a:pPr algn="just"/>
            <a:endParaRPr lang="en-US" sz="2000" b="1" dirty="0">
              <a:solidFill>
                <a:srgbClr val="003300"/>
              </a:solidFill>
            </a:endParaRPr>
          </a:p>
          <a:p>
            <a:pPr algn="just"/>
            <a:endParaRPr lang="en-US" sz="2000" b="1" dirty="0" smtClean="0">
              <a:solidFill>
                <a:srgbClr val="003300"/>
              </a:solidFill>
            </a:endParaRPr>
          </a:p>
          <a:p>
            <a:pPr algn="just"/>
            <a:endParaRPr lang="en-US" sz="2000" b="1" dirty="0">
              <a:solidFill>
                <a:srgbClr val="003300"/>
              </a:solidFill>
            </a:endParaRPr>
          </a:p>
          <a:p>
            <a:pPr algn="just"/>
            <a:endParaRPr lang="en-US" sz="2000" b="1" dirty="0" smtClean="0">
              <a:solidFill>
                <a:srgbClr val="003300"/>
              </a:solidFill>
            </a:endParaRPr>
          </a:p>
          <a:p>
            <a:pPr algn="just"/>
            <a:endParaRPr lang="en-US" sz="2000" b="1" dirty="0">
              <a:solidFill>
                <a:srgbClr val="003300"/>
              </a:solidFill>
            </a:endParaRPr>
          </a:p>
          <a:p>
            <a:pPr algn="just"/>
            <a:endParaRPr lang="en-US" sz="2000" b="1" dirty="0" smtClean="0">
              <a:solidFill>
                <a:srgbClr val="003300"/>
              </a:solidFill>
            </a:endParaRPr>
          </a:p>
          <a:p>
            <a:pPr algn="just"/>
            <a:endParaRPr lang="en-US" sz="2000" b="1" dirty="0">
              <a:solidFill>
                <a:srgbClr val="00330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316363"/>
            <a:ext cx="8396470" cy="1895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5105400" y="649069"/>
            <a:ext cx="3657600" cy="646331"/>
          </a:xfrm>
          <a:prstGeom prst="rect">
            <a:avLst/>
          </a:prstGeom>
          <a:ln>
            <a:solidFill>
              <a:srgbClr val="003300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Practice 22.4  P. 1049, 22.6 P. 1052 </a:t>
            </a:r>
          </a:p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Problems 22.57 to 22.61 P. 1096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56309" y="3200400"/>
            <a:ext cx="8652164" cy="1746918"/>
            <a:chOff x="256309" y="3294559"/>
            <a:chExt cx="8652164" cy="1746918"/>
          </a:xfrm>
        </p:grpSpPr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256309" y="3294559"/>
              <a:ext cx="3748270" cy="17469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4"/>
            <a:stretch>
              <a:fillRect/>
            </a:stretch>
          </p:blipFill>
          <p:spPr bwMode="auto">
            <a:xfrm>
              <a:off x="5288736" y="3294560"/>
              <a:ext cx="3619737" cy="17469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" name="TextBox 2"/>
          <p:cNvSpPr txBox="1"/>
          <p:nvPr/>
        </p:nvSpPr>
        <p:spPr>
          <a:xfrm>
            <a:off x="304800" y="5105400"/>
            <a:ext cx="8610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Because the </a:t>
            </a:r>
            <a:r>
              <a:rPr lang="en-US" dirty="0" err="1">
                <a:solidFill>
                  <a:srgbClr val="0000CC"/>
                </a:solidFill>
              </a:rPr>
              <a:t>enolate</a:t>
            </a:r>
            <a:r>
              <a:rPr lang="en-US" dirty="0">
                <a:solidFill>
                  <a:srgbClr val="0000CC"/>
                </a:solidFill>
              </a:rPr>
              <a:t> has two nucleophilic sites (the oxygen and the a carbon), it can react at either of these sites.  </a:t>
            </a:r>
            <a:r>
              <a:rPr lang="en-US" dirty="0" smtClean="0">
                <a:solidFill>
                  <a:srgbClr val="0000CC"/>
                </a:solidFill>
              </a:rPr>
              <a:t>The </a:t>
            </a:r>
            <a:r>
              <a:rPr lang="en-US" dirty="0">
                <a:solidFill>
                  <a:srgbClr val="0000CC"/>
                </a:solidFill>
              </a:rPr>
              <a:t>reaction usually takes place primarily at the </a:t>
            </a:r>
            <a:r>
              <a:rPr lang="el-GR" i="1" dirty="0">
                <a:solidFill>
                  <a:srgbClr val="0000CC"/>
                </a:solidFill>
                <a:cs typeface="Times New Roman" pitchFamily="18" charset="0"/>
              </a:rPr>
              <a:t>α</a:t>
            </a:r>
            <a:r>
              <a:rPr lang="en-US" i="1" dirty="0">
                <a:solidFill>
                  <a:srgbClr val="0000CC"/>
                </a:solidFill>
                <a:cs typeface="Times New Roman" pitchFamily="18" charset="0"/>
              </a:rPr>
              <a:t>-</a:t>
            </a:r>
            <a:r>
              <a:rPr lang="en-US" dirty="0">
                <a:solidFill>
                  <a:srgbClr val="0000CC"/>
                </a:solidFill>
              </a:rPr>
              <a:t>carbon, forming a new C—C </a:t>
            </a:r>
            <a:r>
              <a:rPr lang="en-US" dirty="0" smtClean="0">
                <a:solidFill>
                  <a:srgbClr val="0000CC"/>
                </a:solidFill>
              </a:rPr>
              <a:t>bond</a:t>
            </a:r>
            <a:endParaRPr lang="en-US" dirty="0">
              <a:solidFill>
                <a:schemeClr val="accent2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4C0000"/>
                </a:solidFill>
              </a:rPr>
              <a:t>LDA forms the </a:t>
            </a:r>
            <a:r>
              <a:rPr lang="en-US" b="1" dirty="0" err="1">
                <a:solidFill>
                  <a:srgbClr val="4C0000"/>
                </a:solidFill>
              </a:rPr>
              <a:t>enolate</a:t>
            </a:r>
            <a:r>
              <a:rPr lang="en-US" b="1" dirty="0">
                <a:solidFill>
                  <a:srgbClr val="4C0000"/>
                </a:solidFill>
              </a:rPr>
              <a:t>. The </a:t>
            </a:r>
            <a:r>
              <a:rPr lang="en-US" b="1" dirty="0" err="1">
                <a:solidFill>
                  <a:srgbClr val="4C0000"/>
                </a:solidFill>
              </a:rPr>
              <a:t>enolate</a:t>
            </a:r>
            <a:r>
              <a:rPr lang="en-US" b="1" dirty="0">
                <a:solidFill>
                  <a:srgbClr val="4C0000"/>
                </a:solidFill>
              </a:rPr>
              <a:t> acts as the nucleophile and attacks the partially positive carbon of the alkyl halide, displacing the halide and forming a C—C </a:t>
            </a:r>
            <a:r>
              <a:rPr lang="en-US" b="1" dirty="0" smtClean="0">
                <a:solidFill>
                  <a:srgbClr val="4C0000"/>
                </a:solidFill>
              </a:rPr>
              <a:t>bond.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61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2" name="Text Box 4"/>
          <p:cNvSpPr txBox="1">
            <a:spLocks noChangeArrowheads="1"/>
          </p:cNvSpPr>
          <p:nvPr/>
        </p:nvSpPr>
        <p:spPr bwMode="auto">
          <a:xfrm>
            <a:off x="228600" y="152399"/>
            <a:ext cx="8686800" cy="129266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TAUTOMERIZATION</a:t>
            </a:r>
          </a:p>
          <a:p>
            <a:pPr eaLnBrk="0" hangingPunct="0">
              <a:defRPr/>
            </a:pPr>
            <a:endParaRPr lang="en-US" sz="1200" dirty="0">
              <a:solidFill>
                <a:srgbClr val="000066"/>
              </a:solidFill>
              <a:latin typeface="Tahoma" pitchFamily="34" charset="0"/>
            </a:endParaRPr>
          </a:p>
          <a:p>
            <a:pPr algn="just">
              <a:defRPr/>
            </a:pPr>
            <a:r>
              <a:rPr lang="en-US" sz="2000" b="1" dirty="0" err="1">
                <a:solidFill>
                  <a:srgbClr val="003300"/>
                </a:solidFill>
              </a:rPr>
              <a:t>E</a:t>
            </a:r>
            <a:r>
              <a:rPr lang="en-US" sz="2000" b="1" dirty="0" err="1" smtClean="0">
                <a:solidFill>
                  <a:srgbClr val="003300"/>
                </a:solidFill>
              </a:rPr>
              <a:t>nolate</a:t>
            </a:r>
            <a:r>
              <a:rPr lang="en-US" sz="2000" b="1" dirty="0" smtClean="0">
                <a:solidFill>
                  <a:srgbClr val="003300"/>
                </a:solidFill>
              </a:rPr>
              <a:t> </a:t>
            </a:r>
            <a:r>
              <a:rPr lang="en-US" sz="2000" b="1" dirty="0">
                <a:solidFill>
                  <a:srgbClr val="003300"/>
                </a:solidFill>
              </a:rPr>
              <a:t>can undergo C-attack or O-attack</a:t>
            </a:r>
          </a:p>
          <a:p>
            <a:pPr algn="just">
              <a:defRPr/>
            </a:pPr>
            <a:endParaRPr lang="en-US" dirty="0">
              <a:solidFill>
                <a:srgbClr val="CC0066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83272" y="1274526"/>
            <a:ext cx="8151128" cy="1886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438690" y="2971800"/>
            <a:ext cx="7549543" cy="1919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2971800" y="4283057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LDA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10" name="Picture 5" descr="22_01-01UN"/>
          <p:cNvPicPr>
            <a:picLocks noChangeAspect="1" noChangeArrowheads="1"/>
          </p:cNvPicPr>
          <p:nvPr/>
        </p:nvPicPr>
        <p:blipFill rotWithShape="1">
          <a:blip r:embed="rId4" cstate="print"/>
          <a:srcRect b="11231"/>
          <a:stretch/>
        </p:blipFill>
        <p:spPr bwMode="auto">
          <a:xfrm>
            <a:off x="533399" y="4921012"/>
            <a:ext cx="7454833" cy="181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686800" cy="135421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sym typeface="Symbol" pitchFamily="18" charset="2"/>
              </a:rPr>
              <a:t>ALPHA-SUBSTITUTION</a:t>
            </a:r>
            <a:endParaRPr lang="en-US" sz="2800" b="1" dirty="0">
              <a:effectLst>
                <a:outerShdw blurRad="38100" dist="38100" dir="2700000" algn="tl">
                  <a:srgbClr val="C0C0C0"/>
                </a:outerShdw>
              </a:effectLst>
              <a:latin typeface="Arial Black" panose="020B0A04020102020204" pitchFamily="34" charset="0"/>
              <a:sym typeface="Symbol" pitchFamily="18" charset="2"/>
            </a:endParaRPr>
          </a:p>
          <a:p>
            <a:pPr>
              <a:defRPr/>
            </a:pPr>
            <a:endParaRPr lang="en-US" dirty="0">
              <a:solidFill>
                <a:srgbClr val="000066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4C0000"/>
                </a:solidFill>
              </a:rPr>
              <a:t>When a ketone is treated with a halogen and base, and </a:t>
            </a:r>
            <a:r>
              <a:rPr lang="en-US" b="1" dirty="0">
                <a:solidFill>
                  <a:srgbClr val="4C0000"/>
                </a:solidFill>
                <a:sym typeface="Symbol" pitchFamily="18" charset="2"/>
              </a:rPr>
              <a:t>-halogenation reaction occurs</a:t>
            </a:r>
            <a:r>
              <a:rPr lang="en-US" b="1" dirty="0" smtClean="0">
                <a:solidFill>
                  <a:srgbClr val="4C0000"/>
                </a:solidFill>
                <a:sym typeface="Symbol" pitchFamily="18" charset="2"/>
              </a:rPr>
              <a:t>.</a:t>
            </a:r>
            <a:endParaRPr lang="en-US" b="1" dirty="0">
              <a:solidFill>
                <a:srgbClr val="4C0000"/>
              </a:solidFill>
              <a:sym typeface="Symbol" pitchFamily="18" charset="2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4891" y="1524000"/>
            <a:ext cx="8946709" cy="5181600"/>
            <a:chOff x="44891" y="1524000"/>
            <a:chExt cx="8946709" cy="518160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 t="32235"/>
            <a:stretch/>
          </p:blipFill>
          <p:spPr bwMode="auto">
            <a:xfrm>
              <a:off x="44891" y="1524000"/>
              <a:ext cx="8946709" cy="2667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685800" y="4423682"/>
              <a:ext cx="7830110" cy="22819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19862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686800" cy="360098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sym typeface="Symbol" pitchFamily="18" charset="2"/>
              </a:rPr>
              <a:t>ALPHA-SUBSTITUTION</a:t>
            </a:r>
          </a:p>
          <a:p>
            <a:pPr>
              <a:defRPr/>
            </a:pPr>
            <a:endParaRPr lang="en-US" dirty="0">
              <a:solidFill>
                <a:srgbClr val="003300"/>
              </a:solidFill>
              <a:sym typeface="Symbol" pitchFamily="18" charset="2"/>
            </a:endParaRPr>
          </a:p>
          <a:p>
            <a:pPr algn="just">
              <a:defRPr/>
            </a:pPr>
            <a:r>
              <a:rPr lang="en-US" sz="2000" b="1" dirty="0">
                <a:solidFill>
                  <a:srgbClr val="003300"/>
                </a:solidFill>
              </a:rPr>
              <a:t>Multiple Halogenations</a:t>
            </a:r>
          </a:p>
          <a:p>
            <a:pPr algn="just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The</a:t>
            </a:r>
            <a:r>
              <a:rPr lang="en-US" b="1" dirty="0">
                <a:solidFill>
                  <a:srgbClr val="003300"/>
                </a:solidFill>
              </a:rPr>
              <a:t> </a:t>
            </a:r>
            <a:r>
              <a:rPr lang="en-US" b="1" dirty="0">
                <a:solidFill>
                  <a:srgbClr val="006600"/>
                </a:solidFill>
                <a:sym typeface="Symbol" pitchFamily="18" charset="2"/>
              </a:rPr>
              <a:t>-</a:t>
            </a:r>
            <a:r>
              <a:rPr lang="en-US" b="1" dirty="0" err="1">
                <a:solidFill>
                  <a:srgbClr val="006600"/>
                </a:solidFill>
                <a:sym typeface="Symbol" pitchFamily="18" charset="2"/>
              </a:rPr>
              <a:t>haloketone</a:t>
            </a:r>
            <a:r>
              <a:rPr lang="en-US" b="1" dirty="0">
                <a:solidFill>
                  <a:srgbClr val="006600"/>
                </a:solidFill>
                <a:sym typeface="Symbol" pitchFamily="18" charset="2"/>
              </a:rPr>
              <a:t> </a:t>
            </a:r>
            <a:r>
              <a:rPr lang="en-US" dirty="0">
                <a:solidFill>
                  <a:srgbClr val="0000CC"/>
                </a:solidFill>
                <a:sym typeface="Symbol" pitchFamily="18" charset="2"/>
              </a:rPr>
              <a:t>produced is more reactive than ketone because the </a:t>
            </a:r>
            <a:r>
              <a:rPr lang="en-US" dirty="0" err="1">
                <a:solidFill>
                  <a:srgbClr val="0000CC"/>
                </a:solidFill>
                <a:sym typeface="Symbol" pitchFamily="18" charset="2"/>
              </a:rPr>
              <a:t>enolate</a:t>
            </a:r>
            <a:r>
              <a:rPr lang="en-US" dirty="0">
                <a:solidFill>
                  <a:srgbClr val="0000CC"/>
                </a:solidFill>
                <a:sym typeface="Symbol" pitchFamily="18" charset="2"/>
              </a:rPr>
              <a:t> ion is stabilized by the electron-withdrawing halogen</a:t>
            </a:r>
          </a:p>
          <a:p>
            <a:pPr algn="just">
              <a:defRPr/>
            </a:pPr>
            <a:endParaRPr lang="en-US" dirty="0">
              <a:solidFill>
                <a:srgbClr val="0000CC"/>
              </a:solidFill>
              <a:sym typeface="Symbol" pitchFamily="18" charset="2"/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  <a:sym typeface="Symbol" pitchFamily="18" charset="2"/>
              </a:rPr>
              <a:t>The second halogenation occurs faster than the first</a:t>
            </a:r>
          </a:p>
          <a:p>
            <a:pPr algn="just">
              <a:defRPr/>
            </a:pPr>
            <a:endParaRPr lang="en-US" dirty="0" smtClean="0">
              <a:solidFill>
                <a:schemeClr val="accent2"/>
              </a:solidFill>
              <a:sym typeface="Symbol" pitchFamily="18" charset="2"/>
            </a:endParaRPr>
          </a:p>
          <a:p>
            <a:pPr algn="just">
              <a:defRPr/>
            </a:pPr>
            <a:endParaRPr lang="en-US" dirty="0">
              <a:solidFill>
                <a:schemeClr val="accent2"/>
              </a:solidFill>
              <a:sym typeface="Symbol" pitchFamily="18" charset="2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4C0000"/>
                </a:solidFill>
                <a:sym typeface="Symbol" pitchFamily="18" charset="2"/>
              </a:rPr>
              <a:t>Because of the tendency for multiple halogenations this base-promoted halogenation is not widely used to prepare </a:t>
            </a:r>
            <a:r>
              <a:rPr lang="en-US" b="1" dirty="0" err="1">
                <a:solidFill>
                  <a:srgbClr val="4C0000"/>
                </a:solidFill>
                <a:sym typeface="Symbol" pitchFamily="18" charset="2"/>
              </a:rPr>
              <a:t>monohalogenated</a:t>
            </a:r>
            <a:r>
              <a:rPr lang="en-US" b="1" dirty="0">
                <a:solidFill>
                  <a:srgbClr val="4C0000"/>
                </a:solidFill>
                <a:sym typeface="Symbol" pitchFamily="18" charset="2"/>
              </a:rPr>
              <a:t> ketones</a:t>
            </a:r>
            <a:endParaRPr lang="el-GR" b="1" dirty="0">
              <a:solidFill>
                <a:srgbClr val="4C0000"/>
              </a:solidFill>
              <a:sym typeface="Symbol" pitchFamily="18" charset="2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52400" y="3848164"/>
            <a:ext cx="8763000" cy="2781236"/>
            <a:chOff x="152400" y="3771964"/>
            <a:chExt cx="8763000" cy="2781236"/>
          </a:xfrm>
        </p:grpSpPr>
        <p:pic>
          <p:nvPicPr>
            <p:cNvPr id="3076" name="Picture 137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b="15833"/>
            <a:stretch/>
          </p:blipFill>
          <p:spPr bwMode="auto">
            <a:xfrm>
              <a:off x="152400" y="3771964"/>
              <a:ext cx="8763000" cy="14096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2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00500437"/>
                </p:ext>
              </p:extLst>
            </p:nvPr>
          </p:nvGraphicFramePr>
          <p:xfrm>
            <a:off x="381000" y="5305511"/>
            <a:ext cx="8305800" cy="12476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6" name="CS ChemDraw Drawing" r:id="rId4" imgW="9056606" imgH="1360791" progId="ChemDraw.Document.6.0">
                    <p:embed/>
                  </p:oleObj>
                </mc:Choice>
                <mc:Fallback>
                  <p:oleObj name="CS ChemDraw Drawing" r:id="rId4" imgW="9056606" imgH="1360791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81000" y="5305511"/>
                          <a:ext cx="8305800" cy="124768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228600" y="117475"/>
            <a:ext cx="8686800" cy="544764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sym typeface="Symbol" pitchFamily="18" charset="2"/>
              </a:rPr>
              <a:t>ALPHA-SUBSTITUTION</a:t>
            </a:r>
          </a:p>
          <a:p>
            <a:pPr algn="ctr" eaLnBrk="0" hangingPunct="0">
              <a:defRPr/>
            </a:pPr>
            <a:endParaRPr lang="en-US" sz="900" dirty="0">
              <a:solidFill>
                <a:srgbClr val="003300"/>
              </a:solidFill>
              <a:latin typeface="Tahoma" pitchFamily="34" charset="0"/>
            </a:endParaRPr>
          </a:p>
          <a:p>
            <a:pPr eaLnBrk="0" hangingPunct="0">
              <a:defRPr/>
            </a:pPr>
            <a:r>
              <a:rPr lang="en-US" sz="2000" b="1" dirty="0" err="1">
                <a:solidFill>
                  <a:srgbClr val="003300"/>
                </a:solidFill>
              </a:rPr>
              <a:t>Haloform</a:t>
            </a:r>
            <a:r>
              <a:rPr lang="en-US" sz="2000" b="1" dirty="0">
                <a:solidFill>
                  <a:srgbClr val="003300"/>
                </a:solidFill>
              </a:rPr>
              <a:t> Reaction</a:t>
            </a:r>
          </a:p>
          <a:p>
            <a:pPr eaLnBrk="0" hangingPunct="0">
              <a:defRPr/>
            </a:pPr>
            <a:endParaRPr lang="en-US" sz="1000" dirty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r>
              <a:rPr lang="en-US" dirty="0">
                <a:solidFill>
                  <a:srgbClr val="0000CC"/>
                </a:solidFill>
              </a:rPr>
              <a:t>With most ketones, base-promoted halogenation continues until the </a:t>
            </a:r>
            <a:r>
              <a:rPr lang="el-GR" dirty="0">
                <a:solidFill>
                  <a:srgbClr val="0000CC"/>
                </a:solidFill>
                <a:ea typeface="Arial Unicode MS" pitchFamily="34" charset="-128"/>
                <a:cs typeface="Arial Unicode MS" pitchFamily="34" charset="-128"/>
              </a:rPr>
              <a:t>α</a:t>
            </a:r>
            <a:r>
              <a:rPr lang="en-US" dirty="0">
                <a:solidFill>
                  <a:srgbClr val="0000CC"/>
                </a:solidFill>
                <a:ea typeface="Arial Unicode MS" pitchFamily="34" charset="-128"/>
                <a:cs typeface="Arial Unicode MS" pitchFamily="34" charset="-128"/>
              </a:rPr>
              <a:t>-carbon atom is completely halogenated.</a:t>
            </a:r>
          </a:p>
          <a:p>
            <a:pPr algn="just" eaLnBrk="0" hangingPunct="0">
              <a:defRPr/>
            </a:pPr>
            <a:endParaRPr lang="en-US" sz="1100" dirty="0">
              <a:solidFill>
                <a:schemeClr val="accent2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algn="just" eaLnBrk="0" hangingPunct="0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4C0000"/>
                </a:solidFill>
                <a:ea typeface="Arial Unicode MS" pitchFamily="34" charset="-128"/>
                <a:cs typeface="Arial Unicode MS" pitchFamily="34" charset="-128"/>
              </a:rPr>
              <a:t>Methyl ketones have three </a:t>
            </a:r>
            <a:r>
              <a:rPr lang="el-GR" b="1" dirty="0">
                <a:solidFill>
                  <a:srgbClr val="4C0000"/>
                </a:solidFill>
              </a:rPr>
              <a:t>α</a:t>
            </a:r>
            <a:r>
              <a:rPr lang="en-US" b="1" dirty="0">
                <a:solidFill>
                  <a:srgbClr val="4C0000"/>
                </a:solidFill>
              </a:rPr>
              <a:t> protons on the methyl carbon, and they undergo halogenation three times to give </a:t>
            </a:r>
            <a:r>
              <a:rPr lang="en-US" b="1" dirty="0" err="1">
                <a:solidFill>
                  <a:srgbClr val="4C0000"/>
                </a:solidFill>
              </a:rPr>
              <a:t>trihalomethyl</a:t>
            </a:r>
            <a:r>
              <a:rPr lang="en-US" b="1" dirty="0">
                <a:solidFill>
                  <a:srgbClr val="4C0000"/>
                </a:solidFill>
              </a:rPr>
              <a:t> ketones (</a:t>
            </a:r>
            <a:r>
              <a:rPr lang="en-US" b="1" dirty="0" err="1">
                <a:solidFill>
                  <a:srgbClr val="4C0000"/>
                </a:solidFill>
              </a:rPr>
              <a:t>haloform</a:t>
            </a:r>
            <a:r>
              <a:rPr lang="en-US" b="1" dirty="0">
                <a:solidFill>
                  <a:srgbClr val="4C0000"/>
                </a:solidFill>
              </a:rPr>
              <a:t>).</a:t>
            </a:r>
          </a:p>
          <a:p>
            <a:pPr algn="just" eaLnBrk="0" hangingPunct="0">
              <a:defRPr/>
            </a:pPr>
            <a:endParaRPr lang="en-US" sz="1000" dirty="0">
              <a:solidFill>
                <a:schemeClr val="accent2"/>
              </a:solidFill>
            </a:endParaRPr>
          </a:p>
          <a:p>
            <a:pPr algn="just" eaLnBrk="0" hangingPunct="0">
              <a:defRPr/>
            </a:pPr>
            <a:r>
              <a:rPr lang="en-US" dirty="0">
                <a:solidFill>
                  <a:srgbClr val="0000CC"/>
                </a:solidFill>
              </a:rPr>
              <a:t>The </a:t>
            </a:r>
            <a:r>
              <a:rPr lang="en-US" dirty="0" err="1">
                <a:solidFill>
                  <a:srgbClr val="0000CC"/>
                </a:solidFill>
              </a:rPr>
              <a:t>trihalo</a:t>
            </a:r>
            <a:r>
              <a:rPr lang="en-US" dirty="0">
                <a:solidFill>
                  <a:srgbClr val="0000CC"/>
                </a:solidFill>
              </a:rPr>
              <a:t> ketone then reacts with hydroxide ion to give carboxylic acid.</a:t>
            </a:r>
          </a:p>
          <a:p>
            <a:pPr algn="just" eaLnBrk="0" hangingPunct="0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algn="just" eaLnBrk="0" hangingPunct="0"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algn="just" eaLnBrk="0" hangingPunct="0"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algn="just" eaLnBrk="0" hangingPunct="0"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algn="just" eaLnBrk="0" hangingPunct="0"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marL="285750" indent="-285750" algn="just" eaLnBrk="0" hangingPunct="0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4C0000"/>
                </a:solidFill>
              </a:rPr>
              <a:t>If the iodine oxidizes the alcohol to a methyl ketone, the alcohol will give a positive </a:t>
            </a:r>
            <a:r>
              <a:rPr lang="en-US" b="1" dirty="0" err="1">
                <a:solidFill>
                  <a:srgbClr val="4C0000"/>
                </a:solidFill>
              </a:rPr>
              <a:t>iodoform</a:t>
            </a:r>
            <a:r>
              <a:rPr lang="en-US" b="1" dirty="0">
                <a:solidFill>
                  <a:srgbClr val="4C0000"/>
                </a:solidFill>
              </a:rPr>
              <a:t> test.</a:t>
            </a:r>
          </a:p>
          <a:p>
            <a:pPr algn="just" eaLnBrk="0" hangingPunct="0">
              <a:defRPr/>
            </a:pPr>
            <a:endParaRPr lang="en-US" sz="1000" i="1" dirty="0">
              <a:solidFill>
                <a:srgbClr val="CC0066"/>
              </a:solidFill>
            </a:endParaRPr>
          </a:p>
          <a:p>
            <a:pPr algn="just" eaLnBrk="0" hangingPunct="0">
              <a:defRPr/>
            </a:pPr>
            <a:r>
              <a:rPr lang="en-US" dirty="0" err="1">
                <a:solidFill>
                  <a:srgbClr val="0000CC"/>
                </a:solidFill>
              </a:rPr>
              <a:t>Iodoform</a:t>
            </a:r>
            <a:r>
              <a:rPr lang="en-US" dirty="0">
                <a:solidFill>
                  <a:srgbClr val="0000CC"/>
                </a:solidFill>
              </a:rPr>
              <a:t> (CHI</a:t>
            </a:r>
            <a:r>
              <a:rPr lang="en-US" baseline="-25000" dirty="0">
                <a:solidFill>
                  <a:srgbClr val="0000CC"/>
                </a:solidFill>
              </a:rPr>
              <a:t>3</a:t>
            </a:r>
            <a:r>
              <a:rPr lang="en-US" dirty="0">
                <a:solidFill>
                  <a:srgbClr val="0000CC"/>
                </a:solidFill>
              </a:rPr>
              <a:t>) is a yellow solid that will precipitate out of solution</a:t>
            </a:r>
            <a:endParaRPr lang="el-GR" dirty="0">
              <a:solidFill>
                <a:srgbClr val="0000CC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28600" y="3047999"/>
            <a:ext cx="8610600" cy="3581401"/>
            <a:chOff x="177038" y="3047999"/>
            <a:chExt cx="8662162" cy="3581401"/>
          </a:xfrm>
        </p:grpSpPr>
        <p:pic>
          <p:nvPicPr>
            <p:cNvPr id="21507" name="Picture 12" descr="22_01-23UN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b="17925"/>
            <a:stretch/>
          </p:blipFill>
          <p:spPr bwMode="auto">
            <a:xfrm>
              <a:off x="304800" y="3047999"/>
              <a:ext cx="8534400" cy="12788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508" name="Picture 14" descr="22_01-26UN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l="10330" b="22207"/>
            <a:stretch/>
          </p:blipFill>
          <p:spPr bwMode="auto">
            <a:xfrm>
              <a:off x="177038" y="5638800"/>
              <a:ext cx="8662162" cy="99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1052</TotalTime>
  <Words>1883</Words>
  <Application>Microsoft Office PowerPoint</Application>
  <PresentationFormat>On-screen Show (4:3)</PresentationFormat>
  <Paragraphs>416</Paragraphs>
  <Slides>43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4" baseType="lpstr">
      <vt:lpstr>Arial</vt:lpstr>
      <vt:lpstr>Arial Black</vt:lpstr>
      <vt:lpstr>Arial Unicode MS</vt:lpstr>
      <vt:lpstr>Calibri</vt:lpstr>
      <vt:lpstr>Symbol</vt:lpstr>
      <vt:lpstr>Tahoma</vt:lpstr>
      <vt:lpstr>Times New Roman</vt:lpstr>
      <vt:lpstr>Wingdings</vt:lpstr>
      <vt:lpstr>Office Theme</vt:lpstr>
      <vt:lpstr>CS ChemDraw Drawing</vt:lpstr>
      <vt:lpstr>CorelPhotoPaint.Image.7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Southeastern Louisiana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Jean Fotie</cp:lastModifiedBy>
  <cp:revision>102</cp:revision>
  <dcterms:created xsi:type="dcterms:W3CDTF">2012-08-08T03:29:44Z</dcterms:created>
  <dcterms:modified xsi:type="dcterms:W3CDTF">2018-03-29T02:10:04Z</dcterms:modified>
</cp:coreProperties>
</file>